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5"/>
  </p:notesMasterIdLst>
  <p:handoutMasterIdLst>
    <p:handoutMasterId r:id="rId36"/>
  </p:handoutMasterIdLst>
  <p:sldIdLst>
    <p:sldId id="256" r:id="rId2"/>
    <p:sldId id="257" r:id="rId3"/>
    <p:sldId id="258" r:id="rId4"/>
    <p:sldId id="259" r:id="rId5"/>
    <p:sldId id="260" r:id="rId6"/>
    <p:sldId id="287" r:id="rId7"/>
    <p:sldId id="261" r:id="rId8"/>
    <p:sldId id="262" r:id="rId9"/>
    <p:sldId id="288" r:id="rId10"/>
    <p:sldId id="289" r:id="rId11"/>
    <p:sldId id="263" r:id="rId12"/>
    <p:sldId id="264" r:id="rId13"/>
    <p:sldId id="265" r:id="rId14"/>
    <p:sldId id="266" r:id="rId15"/>
    <p:sldId id="267" r:id="rId16"/>
    <p:sldId id="268" r:id="rId17"/>
    <p:sldId id="269" r:id="rId18"/>
    <p:sldId id="284" r:id="rId19"/>
    <p:sldId id="285" r:id="rId20"/>
    <p:sldId id="270" r:id="rId21"/>
    <p:sldId id="271" r:id="rId22"/>
    <p:sldId id="272" r:id="rId23"/>
    <p:sldId id="273" r:id="rId24"/>
    <p:sldId id="274" r:id="rId25"/>
    <p:sldId id="276" r:id="rId26"/>
    <p:sldId id="278" r:id="rId27"/>
    <p:sldId id="279" r:id="rId28"/>
    <p:sldId id="280" r:id="rId29"/>
    <p:sldId id="281" r:id="rId30"/>
    <p:sldId id="282" r:id="rId31"/>
    <p:sldId id="286" r:id="rId32"/>
    <p:sldId id="290" r:id="rId33"/>
    <p:sldId id="291" r:id="rId34"/>
  </p:sldIdLst>
  <p:sldSz cx="9144000" cy="6858000" type="screen4x3"/>
  <p:notesSz cx="6881813"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4359" autoAdjust="0"/>
  </p:normalViewPr>
  <p:slideViewPr>
    <p:cSldViewPr>
      <p:cViewPr varScale="1">
        <p:scale>
          <a:sx n="63" d="100"/>
          <a:sy n="63" d="100"/>
        </p:scale>
        <p:origin x="1596" y="5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913"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97313" y="0"/>
            <a:ext cx="2982912" cy="465138"/>
          </a:xfrm>
          <a:prstGeom prst="rect">
            <a:avLst/>
          </a:prstGeom>
        </p:spPr>
        <p:txBody>
          <a:bodyPr vert="horz" lIns="91440" tIns="45720" rIns="91440" bIns="45720" rtlCol="0"/>
          <a:lstStyle>
            <a:lvl1pPr algn="r">
              <a:defRPr sz="1200"/>
            </a:lvl1pPr>
          </a:lstStyle>
          <a:p>
            <a:fld id="{F6223312-DD1C-4CAD-8707-E28C34545278}" type="datetimeFigureOut">
              <a:rPr lang="en-US" smtClean="0"/>
              <a:pPr/>
              <a:t>2/8/2022</a:t>
            </a:fld>
            <a:endParaRPr lang="en-US"/>
          </a:p>
        </p:txBody>
      </p:sp>
      <p:sp>
        <p:nvSpPr>
          <p:cNvPr id="4" name="Footer Placeholder 3"/>
          <p:cNvSpPr>
            <a:spLocks noGrp="1"/>
          </p:cNvSpPr>
          <p:nvPr>
            <p:ph type="ftr" sz="quarter" idx="2"/>
          </p:nvPr>
        </p:nvSpPr>
        <p:spPr>
          <a:xfrm>
            <a:off x="0" y="8829675"/>
            <a:ext cx="2982913"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97313" y="8829675"/>
            <a:ext cx="2982912" cy="465138"/>
          </a:xfrm>
          <a:prstGeom prst="rect">
            <a:avLst/>
          </a:prstGeom>
        </p:spPr>
        <p:txBody>
          <a:bodyPr vert="horz" lIns="91440" tIns="45720" rIns="91440" bIns="45720" rtlCol="0" anchor="b"/>
          <a:lstStyle>
            <a:lvl1pPr algn="r">
              <a:defRPr sz="1200"/>
            </a:lvl1pPr>
          </a:lstStyle>
          <a:p>
            <a:fld id="{57EEAA8F-5D87-48E5-B2EA-6A40147719E4}" type="slidenum">
              <a:rPr lang="en-US" smtClean="0"/>
              <a:pPr/>
              <a:t>‹#›</a:t>
            </a:fld>
            <a:endParaRPr lang="en-US"/>
          </a:p>
        </p:txBody>
      </p:sp>
    </p:spTree>
    <p:extLst>
      <p:ext uri="{BB962C8B-B14F-4D97-AF65-F5344CB8AC3E}">
        <p14:creationId xmlns:p14="http://schemas.microsoft.com/office/powerpoint/2010/main" val="14530883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913"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97313" y="0"/>
            <a:ext cx="2982912" cy="465138"/>
          </a:xfrm>
          <a:prstGeom prst="rect">
            <a:avLst/>
          </a:prstGeom>
        </p:spPr>
        <p:txBody>
          <a:bodyPr vert="horz" lIns="91440" tIns="45720" rIns="91440" bIns="45720" rtlCol="0"/>
          <a:lstStyle>
            <a:lvl1pPr algn="r">
              <a:defRPr sz="1200"/>
            </a:lvl1pPr>
          </a:lstStyle>
          <a:p>
            <a:fld id="{B2F159F2-9745-4D3E-9517-EC75ED14F794}" type="datetimeFigureOut">
              <a:rPr lang="en-US" smtClean="0"/>
              <a:pPr/>
              <a:t>2/8/2022</a:t>
            </a:fld>
            <a:endParaRPr lang="en-US"/>
          </a:p>
        </p:txBody>
      </p:sp>
      <p:sp>
        <p:nvSpPr>
          <p:cNvPr id="4" name="Slide Image Placeholder 3"/>
          <p:cNvSpPr>
            <a:spLocks noGrp="1" noRot="1" noChangeAspect="1"/>
          </p:cNvSpPr>
          <p:nvPr>
            <p:ph type="sldImg" idx="2"/>
          </p:nvPr>
        </p:nvSpPr>
        <p:spPr>
          <a:xfrm>
            <a:off x="1117600" y="696913"/>
            <a:ext cx="4648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8975" y="4416425"/>
            <a:ext cx="5505450" cy="41830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75"/>
            <a:ext cx="2982913" cy="4651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97313" y="8829675"/>
            <a:ext cx="2982912" cy="465138"/>
          </a:xfrm>
          <a:prstGeom prst="rect">
            <a:avLst/>
          </a:prstGeom>
        </p:spPr>
        <p:txBody>
          <a:bodyPr vert="horz" lIns="91440" tIns="45720" rIns="91440" bIns="45720" rtlCol="0" anchor="b"/>
          <a:lstStyle>
            <a:lvl1pPr algn="r">
              <a:defRPr sz="1200"/>
            </a:lvl1pPr>
          </a:lstStyle>
          <a:p>
            <a:fld id="{2E5ECEEA-6F7A-4BE0-85EB-3FFBBBC38C8D}" type="slidenum">
              <a:rPr lang="en-US" smtClean="0"/>
              <a:pPr/>
              <a:t>‹#›</a:t>
            </a:fld>
            <a:endParaRPr lang="en-US"/>
          </a:p>
        </p:txBody>
      </p:sp>
    </p:spTree>
    <p:extLst>
      <p:ext uri="{BB962C8B-B14F-4D97-AF65-F5344CB8AC3E}">
        <p14:creationId xmlns:p14="http://schemas.microsoft.com/office/powerpoint/2010/main" val="23377285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21B680D4-009F-4906-B150-9A6CD80890AF}" type="datetimeFigureOut">
              <a:rPr lang="en-US" smtClean="0"/>
              <a:pPr/>
              <a:t>2/8/2022</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813FC1D6-A39E-4231-8226-696FFB379FE8}"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1B680D4-009F-4906-B150-9A6CD80890AF}" type="datetimeFigureOut">
              <a:rPr lang="en-US" smtClean="0"/>
              <a:pPr/>
              <a:t>2/8/2022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3FC1D6-A39E-4231-8226-696FFB379FE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1B680D4-009F-4906-B150-9A6CD80890AF}" type="datetimeFigureOut">
              <a:rPr lang="en-US" smtClean="0"/>
              <a:pPr/>
              <a:t>2/8/2022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3FC1D6-A39E-4231-8226-696FFB379FE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1B680D4-009F-4906-B150-9A6CD80890AF}" type="datetimeFigureOut">
              <a:rPr lang="en-US" smtClean="0"/>
              <a:pPr/>
              <a:t>2/8/2022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3FC1D6-A39E-4231-8226-696FFB379FE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21B680D4-009F-4906-B150-9A6CD80890AF}" type="datetimeFigureOut">
              <a:rPr lang="en-US" smtClean="0"/>
              <a:pPr/>
              <a:t>2/8/2022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3FC1D6-A39E-4231-8226-696FFB379FE8}"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1B680D4-009F-4906-B150-9A6CD80890AF}" type="datetimeFigureOut">
              <a:rPr lang="en-US" smtClean="0"/>
              <a:pPr/>
              <a:t>2/8/2022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13FC1D6-A39E-4231-8226-696FFB379FE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21B680D4-009F-4906-B150-9A6CD80890AF}" type="datetimeFigureOut">
              <a:rPr lang="en-US" smtClean="0"/>
              <a:pPr/>
              <a:t>2/8/2022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13FC1D6-A39E-4231-8226-696FFB379FE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21B680D4-009F-4906-B150-9A6CD80890AF}" type="datetimeFigureOut">
              <a:rPr lang="en-US" smtClean="0"/>
              <a:pPr/>
              <a:t>2/8/2022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13FC1D6-A39E-4231-8226-696FFB379FE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B680D4-009F-4906-B150-9A6CD80890AF}" type="datetimeFigureOut">
              <a:rPr lang="en-US" smtClean="0"/>
              <a:pPr/>
              <a:t>2/8/2022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13FC1D6-A39E-4231-8226-696FFB379FE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1B680D4-009F-4906-B150-9A6CD80890AF}" type="datetimeFigureOut">
              <a:rPr lang="en-US" smtClean="0"/>
              <a:pPr/>
              <a:t>2/8/2022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13FC1D6-A39E-4231-8226-696FFB379FE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21B680D4-009F-4906-B150-9A6CD80890AF}" type="datetimeFigureOut">
              <a:rPr lang="en-US" smtClean="0"/>
              <a:pPr/>
              <a:t>2/8/2022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813FC1D6-A39E-4231-8226-696FFB379FE8}"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21B680D4-009F-4906-B150-9A6CD80890AF}" type="datetimeFigureOut">
              <a:rPr lang="en-US" smtClean="0"/>
              <a:pPr/>
              <a:t>2/8/2022</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813FC1D6-A39E-4231-8226-696FFB379FE8}"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a:spLocks noGrp="1"/>
          </p:cNvSpPr>
          <p:nvPr>
            <p:ph type="subTitle" idx="1"/>
          </p:nvPr>
        </p:nvSpPr>
        <p:spPr>
          <a:xfrm>
            <a:off x="467360" y="398631"/>
            <a:ext cx="8067040" cy="5925969"/>
          </a:xfrm>
        </p:spPr>
        <p:txBody>
          <a:bodyPr>
            <a:noAutofit/>
          </a:bodyPr>
          <a:lstStyle/>
          <a:p>
            <a:pPr algn="ctr"/>
            <a:r>
              <a:rPr lang="en-US" sz="2800" b="1" dirty="0" smtClean="0">
                <a:latin typeface="Tahoma" pitchFamily="34" charset="0"/>
                <a:ea typeface="Tahoma" pitchFamily="34" charset="0"/>
                <a:cs typeface="Tahoma" pitchFamily="34" charset="0"/>
              </a:rPr>
              <a:t>MANAGING NIGERIA RECORDS AND ARCHIVAL RESOURCES IN SUPPORT OF HER SUSTAINABLE DEVELOPMENT </a:t>
            </a:r>
          </a:p>
          <a:p>
            <a:pPr algn="ctr">
              <a:lnSpc>
                <a:spcPct val="200000"/>
              </a:lnSpc>
            </a:pPr>
            <a:r>
              <a:rPr lang="en-US" sz="2000" b="1" dirty="0" smtClean="0">
                <a:latin typeface="Tahoma" pitchFamily="34" charset="0"/>
                <a:ea typeface="Tahoma" pitchFamily="34" charset="0"/>
                <a:cs typeface="Tahoma" pitchFamily="34" charset="0"/>
              </a:rPr>
              <a:t>BEING  A</a:t>
            </a:r>
          </a:p>
          <a:p>
            <a:pPr algn="ctr">
              <a:lnSpc>
                <a:spcPct val="200000"/>
              </a:lnSpc>
            </a:pPr>
            <a:r>
              <a:rPr lang="en-US" sz="2000" b="1" dirty="0" smtClean="0">
                <a:latin typeface="Tahoma" pitchFamily="34" charset="0"/>
                <a:ea typeface="Tahoma" pitchFamily="34" charset="0"/>
                <a:cs typeface="Tahoma" pitchFamily="34" charset="0"/>
              </a:rPr>
              <a:t>PAPER DELIVERED </a:t>
            </a:r>
            <a:endParaRPr lang="en-US" sz="2000" b="1" dirty="0" smtClean="0">
              <a:latin typeface="Tahoma" pitchFamily="34" charset="0"/>
              <a:ea typeface="Tahoma" pitchFamily="34" charset="0"/>
              <a:cs typeface="Tahoma" pitchFamily="34" charset="0"/>
            </a:endParaRPr>
          </a:p>
          <a:p>
            <a:pPr algn="ctr">
              <a:lnSpc>
                <a:spcPct val="200000"/>
              </a:lnSpc>
            </a:pPr>
            <a:r>
              <a:rPr lang="en-US" sz="2000" b="1" dirty="0" smtClean="0">
                <a:latin typeface="Tahoma" pitchFamily="34" charset="0"/>
                <a:ea typeface="Tahoma" pitchFamily="34" charset="0"/>
                <a:cs typeface="Tahoma" pitchFamily="34" charset="0"/>
              </a:rPr>
              <a:t>BY</a:t>
            </a:r>
          </a:p>
          <a:p>
            <a:pPr algn="ctr">
              <a:lnSpc>
                <a:spcPct val="200000"/>
              </a:lnSpc>
            </a:pPr>
            <a:r>
              <a:rPr lang="en-US" sz="2000" b="1" dirty="0" smtClean="0">
                <a:latin typeface="Tahoma" pitchFamily="34" charset="0"/>
                <a:ea typeface="Tahoma" pitchFamily="34" charset="0"/>
                <a:cs typeface="Tahoma" pitchFamily="34" charset="0"/>
              </a:rPr>
              <a:t>PROFESSOR GABRIEL BUNMI ALEGBELEYE</a:t>
            </a:r>
            <a:endParaRPr lang="en-US" sz="2000" b="1" dirty="0" smtClean="0">
              <a:latin typeface="Tahoma" pitchFamily="34" charset="0"/>
              <a:ea typeface="Tahoma" pitchFamily="34" charset="0"/>
              <a:cs typeface="Tahoma" pitchFamily="34" charset="0"/>
            </a:endParaRPr>
          </a:p>
          <a:p>
            <a:pPr algn="ctr">
              <a:lnSpc>
                <a:spcPct val="200000"/>
              </a:lnSpc>
            </a:pPr>
            <a:r>
              <a:rPr lang="en-US" sz="2000" b="1" dirty="0" smtClean="0">
                <a:latin typeface="Tahoma" pitchFamily="34" charset="0"/>
                <a:ea typeface="Tahoma" pitchFamily="34" charset="0"/>
                <a:cs typeface="Tahoma" pitchFamily="34" charset="0"/>
              </a:rPr>
              <a:t>AT </a:t>
            </a:r>
          </a:p>
          <a:p>
            <a:pPr algn="ctr">
              <a:lnSpc>
                <a:spcPct val="200000"/>
              </a:lnSpc>
            </a:pPr>
            <a:r>
              <a:rPr lang="en-US" sz="2000" b="1" dirty="0" smtClean="0">
                <a:latin typeface="Tahoma" pitchFamily="34" charset="0"/>
                <a:ea typeface="Tahoma" pitchFamily="34" charset="0"/>
                <a:cs typeface="Tahoma" pitchFamily="34" charset="0"/>
              </a:rPr>
              <a:t>THE CONFERENCE OF THE NATIONAL INSTITUTE OF OFFICE ADMINISTRATORS AND INFORMATION MANAGERS </a:t>
            </a:r>
          </a:p>
          <a:p>
            <a:pPr algn="ctr">
              <a:lnSpc>
                <a:spcPct val="200000"/>
              </a:lnSpc>
            </a:pPr>
            <a:r>
              <a:rPr lang="en-US" sz="2000" b="1" dirty="0" smtClean="0">
                <a:latin typeface="Tahoma" pitchFamily="34" charset="0"/>
                <a:ea typeface="Tahoma" pitchFamily="34" charset="0"/>
                <a:cs typeface="Tahoma" pitchFamily="34" charset="0"/>
              </a:rPr>
              <a:t>DATE: FEBRUARY 7, 2022</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57200" y="990600"/>
            <a:ext cx="8229600" cy="4524315"/>
          </a:xfrm>
          <a:prstGeom prst="rect">
            <a:avLst/>
          </a:prstGeom>
        </p:spPr>
        <p:txBody>
          <a:bodyPr wrap="square">
            <a:spAutoFit/>
          </a:bodyPr>
          <a:lstStyle/>
          <a:p>
            <a:pPr algn="just">
              <a:lnSpc>
                <a:spcPct val="200000"/>
              </a:lnSpc>
            </a:pPr>
            <a:r>
              <a:rPr lang="en-US" b="1" dirty="0" smtClean="0">
                <a:latin typeface="Tahoma" pitchFamily="34" charset="0"/>
                <a:ea typeface="Tahoma" pitchFamily="34" charset="0"/>
                <a:cs typeface="Tahoma" pitchFamily="34" charset="0"/>
              </a:rPr>
              <a:t>What are "Archives"?</a:t>
            </a:r>
          </a:p>
          <a:p>
            <a:pPr algn="just">
              <a:lnSpc>
                <a:spcPct val="200000"/>
              </a:lnSpc>
            </a:pPr>
            <a:r>
              <a:rPr lang="en-US" dirty="0" smtClean="0">
                <a:latin typeface="Tahoma" pitchFamily="34" charset="0"/>
                <a:ea typeface="Tahoma" pitchFamily="34" charset="0"/>
                <a:cs typeface="Tahoma" pitchFamily="34" charset="0"/>
              </a:rPr>
              <a:t>Archival records are those that have enduring value and are transferred to the custody of an archives for preservation and safe keeping. Only 5-7% of all organization records are designated as archives. In Nigeria , we have the National Archives we also have state archives. Many organizations have their own archives. Some individual s also have their personal  archives e.g. The </a:t>
            </a:r>
            <a:r>
              <a:rPr lang="en-US" dirty="0" err="1" smtClean="0">
                <a:latin typeface="Tahoma" pitchFamily="34" charset="0"/>
                <a:ea typeface="Tahoma" pitchFamily="34" charset="0"/>
                <a:cs typeface="Tahoma" pitchFamily="34" charset="0"/>
              </a:rPr>
              <a:t>Obasanjo</a:t>
            </a:r>
            <a:r>
              <a:rPr lang="en-US" dirty="0" smtClean="0">
                <a:latin typeface="Tahoma" pitchFamily="34" charset="0"/>
                <a:ea typeface="Tahoma" pitchFamily="34" charset="0"/>
                <a:cs typeface="Tahoma" pitchFamily="34" charset="0"/>
              </a:rPr>
              <a:t> Presidential  library.</a:t>
            </a:r>
            <a:endParaRPr lang="en-US" b="1" dirty="0" smtClean="0">
              <a:latin typeface="Tahoma" pitchFamily="34" charset="0"/>
              <a:ea typeface="Tahoma" pitchFamily="34" charset="0"/>
              <a:cs typeface="Tahoma" pitchFamily="34" charset="0"/>
            </a:endParaRPr>
          </a:p>
          <a:p>
            <a:pPr algn="just">
              <a:lnSpc>
                <a:spcPct val="200000"/>
              </a:lnSpc>
            </a:pPr>
            <a:endParaRPr lang="en-US" b="1" dirty="0">
              <a:latin typeface="Tahoma" pitchFamily="34" charset="0"/>
              <a:ea typeface="Tahoma" pitchFamily="34" charset="0"/>
              <a:cs typeface="Tahoma"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685800" y="172122"/>
            <a:ext cx="8077200" cy="6605196"/>
          </a:xfrm>
        </p:spPr>
        <p:txBody>
          <a:bodyPr>
            <a:normAutofit/>
          </a:bodyPr>
          <a:lstStyle/>
          <a:p>
            <a:pPr marL="0" indent="0" algn="just">
              <a:lnSpc>
                <a:spcPct val="200000"/>
              </a:lnSpc>
              <a:buNone/>
            </a:pPr>
            <a:endParaRPr lang="en-US" sz="2000" b="1" dirty="0" smtClean="0">
              <a:latin typeface="Tahoma" pitchFamily="34" charset="0"/>
              <a:ea typeface="Tahoma" pitchFamily="34" charset="0"/>
              <a:cs typeface="Tahoma" pitchFamily="34" charset="0"/>
            </a:endParaRPr>
          </a:p>
          <a:p>
            <a:pPr marL="0" indent="0" algn="just">
              <a:lnSpc>
                <a:spcPct val="200000"/>
              </a:lnSpc>
              <a:buNone/>
            </a:pPr>
            <a:r>
              <a:rPr lang="en-US" sz="2000" b="1" dirty="0" smtClean="0">
                <a:latin typeface="Tahoma" pitchFamily="34" charset="0"/>
                <a:ea typeface="Tahoma" pitchFamily="34" charset="0"/>
                <a:cs typeface="Tahoma" pitchFamily="34" charset="0"/>
              </a:rPr>
              <a:t>What is sustainable development? </a:t>
            </a:r>
          </a:p>
          <a:p>
            <a:pPr marL="0" indent="0" algn="just">
              <a:lnSpc>
                <a:spcPct val="200000"/>
              </a:lnSpc>
              <a:buNone/>
            </a:pPr>
            <a:r>
              <a:rPr lang="en-US" sz="2000" dirty="0" smtClean="0">
                <a:latin typeface="Tahoma" pitchFamily="34" charset="0"/>
                <a:ea typeface="Tahoma" pitchFamily="34" charset="0"/>
                <a:cs typeface="Tahoma" pitchFamily="34" charset="0"/>
              </a:rPr>
              <a:t>The most popular definition of sustainable development is "the development that meets the needs of the present without compromising the ability of future generations to meet their own needs"</a:t>
            </a:r>
          </a:p>
          <a:p>
            <a:pPr marL="0" indent="0" algn="just">
              <a:lnSpc>
                <a:spcPct val="200000"/>
              </a:lnSpc>
              <a:buNone/>
            </a:pPr>
            <a:endParaRPr lang="en-US" sz="2000" dirty="0">
              <a:latin typeface="Tahoma" pitchFamily="34" charset="0"/>
              <a:ea typeface="Tahoma" pitchFamily="34" charset="0"/>
              <a:cs typeface="Tahoma"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457199" y="680702"/>
            <a:ext cx="8305801" cy="6710698"/>
          </a:xfrm>
        </p:spPr>
        <p:txBody>
          <a:bodyPr>
            <a:normAutofit fontScale="70000" lnSpcReduction="20000"/>
          </a:bodyPr>
          <a:lstStyle/>
          <a:p>
            <a:pPr marL="0" indent="0">
              <a:lnSpc>
                <a:spcPct val="200000"/>
              </a:lnSpc>
              <a:buNone/>
            </a:pPr>
            <a:r>
              <a:rPr lang="en-US" sz="2000" dirty="0" smtClean="0">
                <a:latin typeface="Tahoma" pitchFamily="34" charset="0"/>
                <a:ea typeface="Tahoma" pitchFamily="34" charset="0"/>
                <a:cs typeface="Tahoma" pitchFamily="34" charset="0"/>
              </a:rPr>
              <a:t>“Global competitiveness” is the ability of a country to achieve sustained high rates of growth in Gross Domestic Product (GDP)</a:t>
            </a:r>
          </a:p>
          <a:p>
            <a:pPr marL="0" indent="0">
              <a:lnSpc>
                <a:spcPct val="200000"/>
              </a:lnSpc>
              <a:buNone/>
            </a:pPr>
            <a:r>
              <a:rPr lang="en-US" sz="2000" b="1" dirty="0" smtClean="0">
                <a:latin typeface="Tahoma" pitchFamily="34" charset="0"/>
                <a:ea typeface="Tahoma" pitchFamily="34" charset="0"/>
                <a:cs typeface="Tahoma" pitchFamily="34" charset="0"/>
              </a:rPr>
              <a:t>The concept of sustainable Development. </a:t>
            </a:r>
          </a:p>
          <a:p>
            <a:pPr marL="0" indent="0" algn="just">
              <a:lnSpc>
                <a:spcPct val="200000"/>
              </a:lnSpc>
              <a:buNone/>
            </a:pPr>
            <a:r>
              <a:rPr lang="en-US" sz="2000" dirty="0" err="1" smtClean="0">
                <a:latin typeface="Tahoma" pitchFamily="34" charset="0"/>
                <a:ea typeface="Tahoma" pitchFamily="34" charset="0"/>
                <a:cs typeface="Tahoma" pitchFamily="34" charset="0"/>
              </a:rPr>
              <a:t>Brondtland</a:t>
            </a:r>
            <a:r>
              <a:rPr lang="en-US" sz="2000" dirty="0" smtClean="0">
                <a:latin typeface="Tahoma" pitchFamily="34" charset="0"/>
                <a:ea typeface="Tahoma" pitchFamily="34" charset="0"/>
                <a:cs typeface="Tahoma" pitchFamily="34" charset="0"/>
              </a:rPr>
              <a:t> Report published in 1987 by the </a:t>
            </a:r>
            <a:r>
              <a:rPr lang="en-US" sz="2000" dirty="0" err="1" smtClean="0">
                <a:latin typeface="Tahoma" pitchFamily="34" charset="0"/>
                <a:ea typeface="Tahoma" pitchFamily="34" charset="0"/>
                <a:cs typeface="Tahoma" pitchFamily="34" charset="0"/>
              </a:rPr>
              <a:t>Brundtland</a:t>
            </a:r>
            <a:r>
              <a:rPr lang="en-US" sz="2000" dirty="0" smtClean="0">
                <a:latin typeface="Tahoma" pitchFamily="34" charset="0"/>
                <a:ea typeface="Tahoma" pitchFamily="34" charset="0"/>
                <a:cs typeface="Tahoma" pitchFamily="34" charset="0"/>
              </a:rPr>
              <a:t> Commission contained two key concepts: a) The concept of needs, in particular the needs of the world's poor to which overriding priority should be given and the idea of limitations inspired by the state of technology and social organization on the environment's ability to meet present and future needs. Sponsored by the United Nations (UN) and chaired by the Norwegian Prime Minister, </a:t>
            </a:r>
            <a:r>
              <a:rPr lang="en-US" sz="2000" dirty="0" err="1" smtClean="0">
                <a:latin typeface="Tahoma" pitchFamily="34" charset="0"/>
                <a:ea typeface="Tahoma" pitchFamily="34" charset="0"/>
                <a:cs typeface="Tahoma" pitchFamily="34" charset="0"/>
              </a:rPr>
              <a:t>Gro</a:t>
            </a:r>
            <a:r>
              <a:rPr lang="en-US" sz="2000" dirty="0" smtClean="0">
                <a:latin typeface="Tahoma" pitchFamily="34" charset="0"/>
                <a:ea typeface="Tahoma" pitchFamily="34" charset="0"/>
                <a:cs typeface="Tahoma" pitchFamily="34" charset="0"/>
              </a:rPr>
              <a:t> Harlem </a:t>
            </a:r>
            <a:r>
              <a:rPr lang="en-US" sz="2000" dirty="0" err="1" smtClean="0">
                <a:latin typeface="Tahoma" pitchFamily="34" charset="0"/>
                <a:ea typeface="Tahoma" pitchFamily="34" charset="0"/>
                <a:cs typeface="Tahoma" pitchFamily="34" charset="0"/>
              </a:rPr>
              <a:t>Brundtland</a:t>
            </a:r>
            <a:r>
              <a:rPr lang="en-US" sz="2000" dirty="0" smtClean="0">
                <a:latin typeface="Tahoma" pitchFamily="34" charset="0"/>
                <a:ea typeface="Tahoma" pitchFamily="34" charset="0"/>
                <a:cs typeface="Tahoma" pitchFamily="34" charset="0"/>
              </a:rPr>
              <a:t>, the </a:t>
            </a:r>
            <a:r>
              <a:rPr lang="en-US" sz="2000" dirty="0" err="1" smtClean="0">
                <a:latin typeface="Tahoma" pitchFamily="34" charset="0"/>
                <a:ea typeface="Tahoma" pitchFamily="34" charset="0"/>
                <a:cs typeface="Tahoma" pitchFamily="34" charset="0"/>
              </a:rPr>
              <a:t>Brundtland</a:t>
            </a:r>
            <a:r>
              <a:rPr lang="en-US" sz="2000" dirty="0" smtClean="0">
                <a:latin typeface="Tahoma" pitchFamily="34" charset="0"/>
                <a:ea typeface="Tahoma" pitchFamily="34" charset="0"/>
                <a:cs typeface="Tahoma" pitchFamily="34" charset="0"/>
              </a:rPr>
              <a:t> Commission explored the causes of environmental degradation and attempted to understand the interconnectedness between social equity, economic growth, the environment problems and development policies that integrate the three areas.</a:t>
            </a:r>
          </a:p>
          <a:p>
            <a:pPr marL="0" indent="0" algn="just">
              <a:lnSpc>
                <a:spcPct val="200000"/>
              </a:lnSpc>
              <a:buNone/>
            </a:pPr>
            <a:r>
              <a:rPr lang="en-US" sz="2000" dirty="0">
                <a:latin typeface="Tahoma" pitchFamily="34" charset="0"/>
                <a:ea typeface="Tahoma" pitchFamily="34" charset="0"/>
                <a:cs typeface="Tahoma" pitchFamily="34" charset="0"/>
              </a:rPr>
              <a:t>	</a:t>
            </a:r>
            <a:r>
              <a:rPr lang="en-US" sz="2000" dirty="0" smtClean="0">
                <a:latin typeface="Tahoma" pitchFamily="34" charset="0"/>
                <a:ea typeface="Tahoma" pitchFamily="34" charset="0"/>
                <a:cs typeface="Tahoma" pitchFamily="34" charset="0"/>
              </a:rPr>
              <a:t>The 70</a:t>
            </a:r>
            <a:r>
              <a:rPr lang="en-US" sz="2000" baseline="30000" dirty="0" smtClean="0">
                <a:latin typeface="Tahoma" pitchFamily="34" charset="0"/>
                <a:ea typeface="Tahoma" pitchFamily="34" charset="0"/>
                <a:cs typeface="Tahoma" pitchFamily="34" charset="0"/>
              </a:rPr>
              <a:t>th </a:t>
            </a:r>
            <a:r>
              <a:rPr lang="en-US" sz="2000" dirty="0" smtClean="0">
                <a:latin typeface="Tahoma" pitchFamily="34" charset="0"/>
                <a:ea typeface="Tahoma" pitchFamily="34" charset="0"/>
                <a:cs typeface="Tahoma" pitchFamily="34" charset="0"/>
              </a:rPr>
              <a:t>United Nations Assembly adopted 17 sustainable Development Goals (SDGS) with 169 targets and 232 indicators on September 2015 under the official agenda Transforming our world:</a:t>
            </a:r>
          </a:p>
          <a:p>
            <a:pPr marL="0" indent="0">
              <a:lnSpc>
                <a:spcPct val="200000"/>
              </a:lnSpc>
              <a:buNone/>
            </a:pPr>
            <a:endParaRPr lang="en-US" sz="2000" dirty="0">
              <a:latin typeface="Tahoma" pitchFamily="34" charset="0"/>
              <a:ea typeface="Tahoma" pitchFamily="34" charset="0"/>
              <a:cs typeface="Tahoma"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457200" y="96820"/>
            <a:ext cx="8229600" cy="6658982"/>
          </a:xfrm>
        </p:spPr>
        <p:txBody>
          <a:bodyPr>
            <a:normAutofit fontScale="92500" lnSpcReduction="20000"/>
          </a:bodyPr>
          <a:lstStyle/>
          <a:p>
            <a:pPr marL="0" indent="0" algn="just">
              <a:lnSpc>
                <a:spcPct val="200000"/>
              </a:lnSpc>
              <a:buNone/>
            </a:pPr>
            <a:r>
              <a:rPr lang="en-US" sz="2000" dirty="0" smtClean="0">
                <a:latin typeface="Tahoma" pitchFamily="34" charset="0"/>
                <a:ea typeface="Tahoma" pitchFamily="34" charset="0"/>
                <a:cs typeface="Tahoma" pitchFamily="34" charset="0"/>
              </a:rPr>
              <a:t>The 2020 Agenda on sustainable Development. Nigeria is a signatory to this landmark agreement which sets forth a set of 17 goals and 169 targets based on some indicators - social, economic, environmental and institutional which are to be achieved by 2030. </a:t>
            </a:r>
            <a:endParaRPr lang="en-US" sz="2000" dirty="0">
              <a:latin typeface="Tahoma" pitchFamily="34" charset="0"/>
              <a:ea typeface="Tahoma" pitchFamily="34" charset="0"/>
              <a:cs typeface="Tahoma" pitchFamily="34" charset="0"/>
            </a:endParaRPr>
          </a:p>
          <a:p>
            <a:pPr marL="0" indent="0" algn="just">
              <a:lnSpc>
                <a:spcPct val="200000"/>
              </a:lnSpc>
              <a:buNone/>
            </a:pPr>
            <a:r>
              <a:rPr lang="en-US" sz="2000" dirty="0" smtClean="0">
                <a:latin typeface="Tahoma" pitchFamily="34" charset="0"/>
                <a:ea typeface="Tahoma" pitchFamily="34" charset="0"/>
                <a:cs typeface="Tahoma" pitchFamily="34" charset="0"/>
              </a:rPr>
              <a:t>The goals were developed to replace the Millennium Development Goals (MDG'S) which ended in 2015. the SDG'S are a bold universal set of Goals and 169 targets to help organize and streamline development actions for greater achievement of human wellbeing.</a:t>
            </a:r>
          </a:p>
          <a:p>
            <a:pPr marL="0" indent="0" algn="just">
              <a:lnSpc>
                <a:spcPct val="200000"/>
              </a:lnSpc>
              <a:buNone/>
            </a:pPr>
            <a:r>
              <a:rPr lang="en-US" sz="2000" dirty="0" smtClean="0">
                <a:latin typeface="Tahoma" pitchFamily="34" charset="0"/>
                <a:ea typeface="Tahoma" pitchFamily="34" charset="0"/>
                <a:cs typeface="Tahoma" pitchFamily="34" charset="0"/>
              </a:rPr>
              <a:t>Tables 1, 2, 3, and 4 show respectively the social, economic, environmental and institutional indicators. </a:t>
            </a:r>
          </a:p>
          <a:p>
            <a:pPr marL="0" indent="0" algn="just">
              <a:lnSpc>
                <a:spcPct val="200000"/>
              </a:lnSpc>
              <a:buNone/>
            </a:pPr>
            <a:r>
              <a:rPr lang="en-US" sz="2000" dirty="0">
                <a:latin typeface="Tahoma" pitchFamily="34" charset="0"/>
                <a:ea typeface="Tahoma" pitchFamily="34" charset="0"/>
                <a:cs typeface="Tahoma" pitchFamily="34" charset="0"/>
              </a:rPr>
              <a:t>	</a:t>
            </a:r>
            <a:r>
              <a:rPr lang="en-US" sz="2000" dirty="0" smtClean="0">
                <a:latin typeface="Tahoma" pitchFamily="34" charset="0"/>
                <a:ea typeface="Tahoma" pitchFamily="34" charset="0"/>
                <a:cs typeface="Tahoma" pitchFamily="34" charset="0"/>
              </a:rPr>
              <a:t>The indicators show also the data and information that need to be managed in order to achieve the sustainable development goals. </a:t>
            </a:r>
          </a:p>
          <a:p>
            <a:pPr marL="0" indent="0" algn="just">
              <a:lnSpc>
                <a:spcPct val="200000"/>
              </a:lnSpc>
              <a:buNone/>
            </a:pPr>
            <a:endParaRPr lang="en-US" sz="2000" dirty="0">
              <a:latin typeface="Tahoma" pitchFamily="34" charset="0"/>
              <a:ea typeface="Tahoma" pitchFamily="34" charset="0"/>
              <a:cs typeface="Tahoma"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457199" y="139848"/>
            <a:ext cx="8382001" cy="6572923"/>
          </a:xfrm>
        </p:spPr>
        <p:txBody>
          <a:bodyPr>
            <a:normAutofit/>
          </a:bodyPr>
          <a:lstStyle/>
          <a:p>
            <a:pPr marL="0" indent="0" algn="just">
              <a:lnSpc>
                <a:spcPct val="150000"/>
              </a:lnSpc>
              <a:buNone/>
            </a:pPr>
            <a:r>
              <a:rPr lang="en-US" sz="2000" dirty="0" smtClean="0">
                <a:latin typeface="Tahoma" pitchFamily="34" charset="0"/>
                <a:ea typeface="Tahoma" pitchFamily="34" charset="0"/>
                <a:cs typeface="Tahoma" pitchFamily="34" charset="0"/>
              </a:rPr>
              <a:t>F1. Indicators of sustainable Development:  Social, Economic, Environmental and Institutional    S</a:t>
            </a:r>
            <a:r>
              <a:rPr lang="en-US" sz="2000" b="1" dirty="0" smtClean="0">
                <a:latin typeface="Tahoma" pitchFamily="34" charset="0"/>
                <a:ea typeface="Tahoma" pitchFamily="34" charset="0"/>
                <a:cs typeface="Tahoma" pitchFamily="34" charset="0"/>
              </a:rPr>
              <a:t>ocial</a:t>
            </a:r>
            <a:endParaRPr lang="en-US" sz="2000" dirty="0" smtClean="0">
              <a:latin typeface="Tahoma" pitchFamily="34" charset="0"/>
              <a:ea typeface="Tahoma" pitchFamily="34" charset="0"/>
              <a:cs typeface="Tahoma" pitchFamily="34" charset="0"/>
            </a:endParaRPr>
          </a:p>
          <a:p>
            <a:pPr marL="0" indent="0" algn="ctr">
              <a:lnSpc>
                <a:spcPct val="150000"/>
              </a:lnSpc>
              <a:buNone/>
            </a:pPr>
            <a:endParaRPr lang="en-US" sz="2000" b="1" dirty="0" smtClean="0">
              <a:latin typeface="Tahoma" pitchFamily="34" charset="0"/>
              <a:ea typeface="Tahoma" pitchFamily="34" charset="0"/>
              <a:cs typeface="Tahoma" pitchFamily="34" charset="0"/>
            </a:endParaRPr>
          </a:p>
          <a:p>
            <a:pPr marL="0" indent="0" algn="ctr">
              <a:lnSpc>
                <a:spcPct val="150000"/>
              </a:lnSpc>
              <a:buNone/>
            </a:pPr>
            <a:endParaRPr lang="en-US" sz="2000" b="1" dirty="0" smtClean="0">
              <a:latin typeface="Tahoma" pitchFamily="34" charset="0"/>
              <a:ea typeface="Tahoma" pitchFamily="34" charset="0"/>
              <a:cs typeface="Tahoma" pitchFamily="34" charset="0"/>
            </a:endParaRPr>
          </a:p>
          <a:p>
            <a:pPr marL="0" indent="0" algn="ctr">
              <a:lnSpc>
                <a:spcPct val="150000"/>
              </a:lnSpc>
              <a:buNone/>
            </a:pPr>
            <a:endParaRPr lang="en-US" sz="2000" dirty="0" smtClean="0">
              <a:latin typeface="Tahoma" pitchFamily="34" charset="0"/>
              <a:ea typeface="Tahoma" pitchFamily="34" charset="0"/>
              <a:cs typeface="Tahoma" pitchFamily="34" charset="0"/>
            </a:endParaRPr>
          </a:p>
          <a:p>
            <a:pPr marL="0" indent="0" algn="just">
              <a:lnSpc>
                <a:spcPct val="200000"/>
              </a:lnSpc>
              <a:buNone/>
            </a:pPr>
            <a:endParaRPr lang="en-US" sz="2000" dirty="0">
              <a:latin typeface="Tahoma" pitchFamily="34" charset="0"/>
              <a:ea typeface="Tahoma" pitchFamily="34" charset="0"/>
              <a:cs typeface="Tahoma" pitchFamily="34" charset="0"/>
            </a:endParaRPr>
          </a:p>
        </p:txBody>
      </p:sp>
      <p:graphicFrame>
        <p:nvGraphicFramePr>
          <p:cNvPr id="5" name="Table 4"/>
          <p:cNvGraphicFramePr>
            <a:graphicFrameLocks noGrp="1"/>
          </p:cNvGraphicFramePr>
          <p:nvPr>
            <p:extLst>
              <p:ext uri="{D42A27DB-BD31-4B8C-83A1-F6EECF244321}">
                <p14:modId xmlns:p14="http://schemas.microsoft.com/office/powerpoint/2010/main" val="3656558365"/>
              </p:ext>
            </p:extLst>
          </p:nvPr>
        </p:nvGraphicFramePr>
        <p:xfrm>
          <a:off x="609600" y="1219200"/>
          <a:ext cx="7772400" cy="5608320"/>
        </p:xfrm>
        <a:graphic>
          <a:graphicData uri="http://schemas.openxmlformats.org/drawingml/2006/table">
            <a:tbl>
              <a:tblPr firstRow="1" bandRow="1">
                <a:tableStyleId>{5940675A-B579-460E-94D1-54222C63F5DA}</a:tableStyleId>
              </a:tblPr>
              <a:tblGrid>
                <a:gridCol w="1567008"/>
                <a:gridCol w="1898651"/>
                <a:gridCol w="4306741"/>
              </a:tblGrid>
              <a:tr h="263387">
                <a:tc>
                  <a:txBody>
                    <a:bodyPr/>
                    <a:lstStyle/>
                    <a:p>
                      <a:pPr algn="ctr"/>
                      <a:r>
                        <a:rPr lang="en-US" sz="1400" b="1" i="1" dirty="0" smtClean="0">
                          <a:solidFill>
                            <a:schemeClr val="tx1"/>
                          </a:solidFill>
                          <a:latin typeface="Times New Roman" panose="02020603050405020304" pitchFamily="18" charset="0"/>
                          <a:cs typeface="Times New Roman" panose="02020603050405020304" pitchFamily="18" charset="0"/>
                        </a:rPr>
                        <a:t>Theme</a:t>
                      </a:r>
                      <a:r>
                        <a:rPr lang="en-US" sz="1400" b="1" i="1" baseline="0" dirty="0" smtClean="0">
                          <a:solidFill>
                            <a:schemeClr val="tx1"/>
                          </a:solidFill>
                          <a:latin typeface="Times New Roman" panose="02020603050405020304" pitchFamily="18" charset="0"/>
                          <a:cs typeface="Times New Roman" panose="02020603050405020304" pitchFamily="18" charset="0"/>
                        </a:rPr>
                        <a:t> </a:t>
                      </a:r>
                      <a:endParaRPr lang="en-US" sz="1400" b="1" i="1" dirty="0">
                        <a:solidFill>
                          <a:schemeClr val="tx1"/>
                        </a:solidFill>
                        <a:latin typeface="Times New Roman" panose="02020603050405020304" pitchFamily="18" charset="0"/>
                        <a:cs typeface="Times New Roman" panose="02020603050405020304" pitchFamily="18" charset="0"/>
                      </a:endParaRPr>
                    </a:p>
                  </a:txBody>
                  <a:tcPr/>
                </a:tc>
                <a:tc>
                  <a:txBody>
                    <a:bodyPr/>
                    <a:lstStyle/>
                    <a:p>
                      <a:pPr algn="ctr"/>
                      <a:r>
                        <a:rPr lang="en-US" sz="1400" b="1" i="1" dirty="0" smtClean="0">
                          <a:solidFill>
                            <a:schemeClr val="tx1"/>
                          </a:solidFill>
                          <a:latin typeface="Times New Roman" panose="02020603050405020304" pitchFamily="18" charset="0"/>
                          <a:cs typeface="Times New Roman" panose="02020603050405020304" pitchFamily="18" charset="0"/>
                        </a:rPr>
                        <a:t>Sub-theme</a:t>
                      </a:r>
                      <a:endParaRPr lang="en-US" sz="1400" b="1" i="1" dirty="0">
                        <a:solidFill>
                          <a:schemeClr val="tx1"/>
                        </a:solidFill>
                        <a:latin typeface="Times New Roman" panose="02020603050405020304" pitchFamily="18" charset="0"/>
                        <a:cs typeface="Times New Roman" panose="02020603050405020304" pitchFamily="18" charset="0"/>
                      </a:endParaRPr>
                    </a:p>
                  </a:txBody>
                  <a:tcPr/>
                </a:tc>
                <a:tc>
                  <a:txBody>
                    <a:bodyPr/>
                    <a:lstStyle/>
                    <a:p>
                      <a:pPr algn="ctr"/>
                      <a:r>
                        <a:rPr lang="en-US" sz="1400" b="1" i="1" dirty="0" smtClean="0">
                          <a:solidFill>
                            <a:schemeClr val="tx1"/>
                          </a:solidFill>
                          <a:latin typeface="Times New Roman" panose="02020603050405020304" pitchFamily="18" charset="0"/>
                          <a:cs typeface="Times New Roman" panose="02020603050405020304" pitchFamily="18" charset="0"/>
                        </a:rPr>
                        <a:t>Indicator</a:t>
                      </a:r>
                      <a:r>
                        <a:rPr lang="en-US" sz="1400" b="1" i="1" baseline="0" dirty="0" smtClean="0">
                          <a:solidFill>
                            <a:schemeClr val="tx1"/>
                          </a:solidFill>
                          <a:latin typeface="Times New Roman" panose="02020603050405020304" pitchFamily="18" charset="0"/>
                          <a:cs typeface="Times New Roman" panose="02020603050405020304" pitchFamily="18" charset="0"/>
                        </a:rPr>
                        <a:t> </a:t>
                      </a:r>
                      <a:endParaRPr lang="en-US" sz="1400" b="1" i="1" dirty="0">
                        <a:solidFill>
                          <a:schemeClr val="tx1"/>
                        </a:solidFill>
                        <a:latin typeface="Times New Roman" panose="02020603050405020304" pitchFamily="18" charset="0"/>
                        <a:cs typeface="Times New Roman" panose="02020603050405020304" pitchFamily="18" charset="0"/>
                      </a:endParaRPr>
                    </a:p>
                  </a:txBody>
                  <a:tcPr/>
                </a:tc>
              </a:tr>
              <a:tr h="263387">
                <a:tc>
                  <a:txBody>
                    <a:bodyPr/>
                    <a:lstStyle/>
                    <a:p>
                      <a:pPr algn="ctr"/>
                      <a:r>
                        <a:rPr lang="en-US" sz="1400" dirty="0" smtClean="0">
                          <a:latin typeface="Times New Roman" panose="02020603050405020304" pitchFamily="18" charset="0"/>
                          <a:cs typeface="Times New Roman" panose="02020603050405020304" pitchFamily="18" charset="0"/>
                        </a:rPr>
                        <a:t>Equity </a:t>
                      </a:r>
                      <a:endParaRPr lang="en-US" sz="1400" dirty="0">
                        <a:latin typeface="Times New Roman" panose="02020603050405020304" pitchFamily="18" charset="0"/>
                        <a:cs typeface="Times New Roman" panose="02020603050405020304" pitchFamily="18" charset="0"/>
                      </a:endParaRPr>
                    </a:p>
                  </a:txBody>
                  <a:tcPr/>
                </a:tc>
                <a:tc>
                  <a:txBody>
                    <a:bodyPr/>
                    <a:lstStyle/>
                    <a:p>
                      <a:endParaRPr lang="en-US" sz="1400" dirty="0">
                        <a:latin typeface="Times New Roman" panose="02020603050405020304" pitchFamily="18" charset="0"/>
                        <a:cs typeface="Times New Roman" panose="02020603050405020304" pitchFamily="18" charset="0"/>
                      </a:endParaRPr>
                    </a:p>
                  </a:txBody>
                  <a:tcPr/>
                </a:tc>
                <a:tc>
                  <a:txBody>
                    <a:bodyPr/>
                    <a:lstStyle/>
                    <a:p>
                      <a:r>
                        <a:rPr lang="en-US" sz="1400" dirty="0" smtClean="0">
                          <a:latin typeface="Times New Roman" panose="02020603050405020304" pitchFamily="18" charset="0"/>
                          <a:cs typeface="Times New Roman" panose="02020603050405020304" pitchFamily="18" charset="0"/>
                        </a:rPr>
                        <a:t>Headcount</a:t>
                      </a:r>
                      <a:r>
                        <a:rPr lang="en-US" sz="1400" baseline="0" dirty="0" smtClean="0">
                          <a:latin typeface="Times New Roman" panose="02020603050405020304" pitchFamily="18" charset="0"/>
                          <a:cs typeface="Times New Roman" panose="02020603050405020304" pitchFamily="18" charset="0"/>
                        </a:rPr>
                        <a:t> Ratio </a:t>
                      </a:r>
                      <a:endParaRPr lang="en-US" sz="1400" dirty="0">
                        <a:latin typeface="Times New Roman" panose="02020603050405020304" pitchFamily="18" charset="0"/>
                        <a:cs typeface="Times New Roman" panose="02020603050405020304" pitchFamily="18" charset="0"/>
                      </a:endParaRPr>
                    </a:p>
                  </a:txBody>
                  <a:tcPr/>
                </a:tc>
              </a:tr>
              <a:tr h="263387">
                <a:tc>
                  <a:txBody>
                    <a:bodyPr/>
                    <a:lstStyle/>
                    <a:p>
                      <a:endParaRPr lang="en-US" sz="1400" dirty="0">
                        <a:latin typeface="Times New Roman" panose="02020603050405020304" pitchFamily="18" charset="0"/>
                        <a:cs typeface="Times New Roman" panose="02020603050405020304" pitchFamily="18" charset="0"/>
                      </a:endParaRPr>
                    </a:p>
                  </a:txBody>
                  <a:tcPr/>
                </a:tc>
                <a:tc>
                  <a:txBody>
                    <a:bodyPr/>
                    <a:lstStyle/>
                    <a:p>
                      <a:r>
                        <a:rPr lang="en-US" sz="1400" dirty="0" smtClean="0">
                          <a:latin typeface="Times New Roman" panose="02020603050405020304" pitchFamily="18" charset="0"/>
                          <a:cs typeface="Times New Roman" panose="02020603050405020304" pitchFamily="18" charset="0"/>
                        </a:rPr>
                        <a:t>Poverty </a:t>
                      </a:r>
                      <a:endParaRPr lang="en-US" sz="1400" dirty="0">
                        <a:latin typeface="Times New Roman" panose="02020603050405020304" pitchFamily="18" charset="0"/>
                        <a:cs typeface="Times New Roman" panose="02020603050405020304" pitchFamily="18" charset="0"/>
                      </a:endParaRPr>
                    </a:p>
                  </a:txBody>
                  <a:tcPr/>
                </a:tc>
                <a:tc>
                  <a:txBody>
                    <a:bodyPr/>
                    <a:lstStyle/>
                    <a:p>
                      <a:r>
                        <a:rPr lang="en-US" sz="1400" dirty="0" err="1" smtClean="0">
                          <a:latin typeface="Times New Roman" panose="02020603050405020304" pitchFamily="18" charset="0"/>
                          <a:cs typeface="Times New Roman" panose="02020603050405020304" pitchFamily="18" charset="0"/>
                        </a:rPr>
                        <a:t>Gini</a:t>
                      </a:r>
                      <a:r>
                        <a:rPr lang="en-US" sz="1400" dirty="0" smtClean="0">
                          <a:latin typeface="Times New Roman" panose="02020603050405020304" pitchFamily="18" charset="0"/>
                          <a:cs typeface="Times New Roman" panose="02020603050405020304" pitchFamily="18" charset="0"/>
                        </a:rPr>
                        <a:t> index of income</a:t>
                      </a:r>
                      <a:r>
                        <a:rPr lang="en-US" sz="1400" baseline="0" dirty="0" smtClean="0">
                          <a:latin typeface="Times New Roman" panose="02020603050405020304" pitchFamily="18" charset="0"/>
                          <a:cs typeface="Times New Roman" panose="02020603050405020304" pitchFamily="18" charset="0"/>
                        </a:rPr>
                        <a:t> inequality </a:t>
                      </a:r>
                      <a:endParaRPr lang="en-US" sz="1400" dirty="0">
                        <a:latin typeface="Times New Roman" panose="02020603050405020304" pitchFamily="18" charset="0"/>
                        <a:cs typeface="Times New Roman" panose="02020603050405020304" pitchFamily="18" charset="0"/>
                      </a:endParaRPr>
                    </a:p>
                  </a:txBody>
                  <a:tcPr/>
                </a:tc>
              </a:tr>
              <a:tr h="263387">
                <a:tc>
                  <a:txBody>
                    <a:bodyPr/>
                    <a:lstStyle/>
                    <a:p>
                      <a:endParaRPr lang="en-US" sz="1400" dirty="0">
                        <a:latin typeface="Times New Roman" panose="02020603050405020304" pitchFamily="18" charset="0"/>
                        <a:cs typeface="Times New Roman" panose="02020603050405020304" pitchFamily="18" charset="0"/>
                      </a:endParaRPr>
                    </a:p>
                  </a:txBody>
                  <a:tcPr/>
                </a:tc>
                <a:tc>
                  <a:txBody>
                    <a:bodyPr/>
                    <a:lstStyle/>
                    <a:p>
                      <a:endParaRPr lang="en-US" sz="1400" dirty="0">
                        <a:latin typeface="Times New Roman" panose="02020603050405020304" pitchFamily="18" charset="0"/>
                        <a:cs typeface="Times New Roman" panose="02020603050405020304" pitchFamily="18" charset="0"/>
                      </a:endParaRPr>
                    </a:p>
                  </a:txBody>
                  <a:tcPr/>
                </a:tc>
                <a:tc>
                  <a:txBody>
                    <a:bodyPr/>
                    <a:lstStyle/>
                    <a:p>
                      <a:r>
                        <a:rPr lang="en-US" sz="1400" dirty="0" smtClean="0">
                          <a:latin typeface="Times New Roman" panose="02020603050405020304" pitchFamily="18" charset="0"/>
                          <a:cs typeface="Times New Roman" panose="02020603050405020304" pitchFamily="18" charset="0"/>
                        </a:rPr>
                        <a:t>Unemployment rate </a:t>
                      </a:r>
                      <a:endParaRPr lang="en-US" sz="1400" dirty="0">
                        <a:latin typeface="Times New Roman" panose="02020603050405020304" pitchFamily="18" charset="0"/>
                        <a:cs typeface="Times New Roman" panose="02020603050405020304" pitchFamily="18" charset="0"/>
                      </a:endParaRPr>
                    </a:p>
                  </a:txBody>
                  <a:tcPr/>
                </a:tc>
              </a:tr>
              <a:tr h="263387">
                <a:tc>
                  <a:txBody>
                    <a:bodyPr/>
                    <a:lstStyle/>
                    <a:p>
                      <a:endParaRPr lang="en-US" sz="1400" dirty="0">
                        <a:latin typeface="Times New Roman" panose="02020603050405020304" pitchFamily="18" charset="0"/>
                        <a:cs typeface="Times New Roman" panose="02020603050405020304" pitchFamily="18" charset="0"/>
                      </a:endParaRPr>
                    </a:p>
                  </a:txBody>
                  <a:tcPr/>
                </a:tc>
                <a:tc>
                  <a:txBody>
                    <a:bodyPr/>
                    <a:lstStyle/>
                    <a:p>
                      <a:endParaRPr lang="en-US" sz="1400" dirty="0">
                        <a:latin typeface="Times New Roman" panose="02020603050405020304" pitchFamily="18" charset="0"/>
                        <a:cs typeface="Times New Roman" panose="02020603050405020304" pitchFamily="18" charset="0"/>
                      </a:endParaRPr>
                    </a:p>
                  </a:txBody>
                  <a:tcPr/>
                </a:tc>
                <a:tc>
                  <a:txBody>
                    <a:bodyPr/>
                    <a:lstStyle/>
                    <a:p>
                      <a:r>
                        <a:rPr lang="en-US" sz="1400" dirty="0" smtClean="0">
                          <a:latin typeface="Times New Roman" panose="02020603050405020304" pitchFamily="18" charset="0"/>
                          <a:cs typeface="Times New Roman" panose="02020603050405020304" pitchFamily="18" charset="0"/>
                        </a:rPr>
                        <a:t>Multidimensional</a:t>
                      </a:r>
                      <a:r>
                        <a:rPr lang="en-US" sz="1400" baseline="0" dirty="0" smtClean="0">
                          <a:latin typeface="Times New Roman" panose="02020603050405020304" pitchFamily="18" charset="0"/>
                          <a:cs typeface="Times New Roman" panose="02020603050405020304" pitchFamily="18" charset="0"/>
                        </a:rPr>
                        <a:t> Poverty Index </a:t>
                      </a:r>
                      <a:endParaRPr lang="en-US" sz="1400" dirty="0">
                        <a:latin typeface="Times New Roman" panose="02020603050405020304" pitchFamily="18" charset="0"/>
                        <a:cs typeface="Times New Roman" panose="02020603050405020304" pitchFamily="18" charset="0"/>
                      </a:endParaRPr>
                    </a:p>
                  </a:txBody>
                  <a:tcPr/>
                </a:tc>
              </a:tr>
              <a:tr h="263387">
                <a:tc>
                  <a:txBody>
                    <a:bodyPr/>
                    <a:lstStyle/>
                    <a:p>
                      <a:endParaRPr lang="en-US" sz="1400" dirty="0">
                        <a:latin typeface="Times New Roman" panose="02020603050405020304" pitchFamily="18" charset="0"/>
                        <a:cs typeface="Times New Roman" panose="02020603050405020304" pitchFamily="18" charset="0"/>
                      </a:endParaRPr>
                    </a:p>
                  </a:txBody>
                  <a:tcPr/>
                </a:tc>
                <a:tc>
                  <a:txBody>
                    <a:bodyPr/>
                    <a:lstStyle/>
                    <a:p>
                      <a:r>
                        <a:rPr lang="en-US" sz="1400" dirty="0" smtClean="0">
                          <a:latin typeface="Times New Roman" panose="02020603050405020304" pitchFamily="18" charset="0"/>
                          <a:cs typeface="Times New Roman" panose="02020603050405020304" pitchFamily="18" charset="0"/>
                        </a:rPr>
                        <a:t>Gender</a:t>
                      </a:r>
                      <a:r>
                        <a:rPr lang="en-US" sz="1400" baseline="0" dirty="0" smtClean="0">
                          <a:latin typeface="Times New Roman" panose="02020603050405020304" pitchFamily="18" charset="0"/>
                          <a:cs typeface="Times New Roman" panose="02020603050405020304" pitchFamily="18" charset="0"/>
                        </a:rPr>
                        <a:t> equality </a:t>
                      </a:r>
                      <a:endParaRPr lang="en-US" sz="1400" dirty="0">
                        <a:latin typeface="Times New Roman" panose="02020603050405020304" pitchFamily="18" charset="0"/>
                        <a:cs typeface="Times New Roman" panose="02020603050405020304" pitchFamily="18" charset="0"/>
                      </a:endParaRPr>
                    </a:p>
                  </a:txBody>
                  <a:tcPr/>
                </a:tc>
                <a:tc>
                  <a:txBody>
                    <a:bodyPr/>
                    <a:lstStyle/>
                    <a:p>
                      <a:r>
                        <a:rPr lang="en-US" sz="1400" dirty="0" smtClean="0">
                          <a:latin typeface="Times New Roman" panose="02020603050405020304" pitchFamily="18" charset="0"/>
                          <a:cs typeface="Times New Roman" panose="02020603050405020304" pitchFamily="18" charset="0"/>
                        </a:rPr>
                        <a:t>Gender Inequality Index </a:t>
                      </a:r>
                      <a:endParaRPr lang="en-US" sz="1400" dirty="0">
                        <a:latin typeface="Times New Roman" panose="02020603050405020304" pitchFamily="18" charset="0"/>
                        <a:cs typeface="Times New Roman" panose="02020603050405020304" pitchFamily="18" charset="0"/>
                      </a:endParaRPr>
                    </a:p>
                  </a:txBody>
                  <a:tcPr/>
                </a:tc>
              </a:tr>
              <a:tr h="263387">
                <a:tc>
                  <a:txBody>
                    <a:bodyPr/>
                    <a:lstStyle/>
                    <a:p>
                      <a:endParaRPr lang="en-US" sz="1400" dirty="0">
                        <a:latin typeface="Times New Roman" panose="02020603050405020304" pitchFamily="18" charset="0"/>
                        <a:cs typeface="Times New Roman" panose="02020603050405020304" pitchFamily="18" charset="0"/>
                      </a:endParaRPr>
                    </a:p>
                  </a:txBody>
                  <a:tcPr/>
                </a:tc>
                <a:tc>
                  <a:txBody>
                    <a:bodyPr/>
                    <a:lstStyle/>
                    <a:p>
                      <a:r>
                        <a:rPr lang="en-US" sz="1400" dirty="0" smtClean="0">
                          <a:latin typeface="Times New Roman" panose="02020603050405020304" pitchFamily="18" charset="0"/>
                          <a:cs typeface="Times New Roman" panose="02020603050405020304" pitchFamily="18" charset="0"/>
                        </a:rPr>
                        <a:t>Nutritional status</a:t>
                      </a:r>
                      <a:r>
                        <a:rPr lang="en-US" sz="1400" baseline="0" dirty="0" smtClean="0">
                          <a:latin typeface="Times New Roman" panose="02020603050405020304" pitchFamily="18" charset="0"/>
                          <a:cs typeface="Times New Roman" panose="02020603050405020304" pitchFamily="18" charset="0"/>
                        </a:rPr>
                        <a:t> </a:t>
                      </a:r>
                      <a:endParaRPr lang="en-US" sz="1400" dirty="0">
                        <a:latin typeface="Times New Roman" panose="02020603050405020304" pitchFamily="18" charset="0"/>
                        <a:cs typeface="Times New Roman" panose="02020603050405020304" pitchFamily="18" charset="0"/>
                      </a:endParaRPr>
                    </a:p>
                  </a:txBody>
                  <a:tcPr/>
                </a:tc>
                <a:tc>
                  <a:txBody>
                    <a:bodyPr/>
                    <a:lstStyle/>
                    <a:p>
                      <a:r>
                        <a:rPr lang="en-US" sz="1400" dirty="0" smtClean="0">
                          <a:latin typeface="Times New Roman" panose="02020603050405020304" pitchFamily="18" charset="0"/>
                          <a:cs typeface="Times New Roman" panose="02020603050405020304" pitchFamily="18" charset="0"/>
                        </a:rPr>
                        <a:t>Nutritional status</a:t>
                      </a:r>
                      <a:r>
                        <a:rPr lang="en-US" sz="1400" baseline="0" dirty="0" smtClean="0">
                          <a:latin typeface="Times New Roman" panose="02020603050405020304" pitchFamily="18" charset="0"/>
                          <a:cs typeface="Times New Roman" panose="02020603050405020304" pitchFamily="18" charset="0"/>
                        </a:rPr>
                        <a:t> of children </a:t>
                      </a:r>
                      <a:endParaRPr lang="en-US" sz="1400" dirty="0">
                        <a:latin typeface="Times New Roman" panose="02020603050405020304" pitchFamily="18" charset="0"/>
                        <a:cs typeface="Times New Roman" panose="02020603050405020304" pitchFamily="18" charset="0"/>
                      </a:endParaRPr>
                    </a:p>
                  </a:txBody>
                  <a:tcPr/>
                </a:tc>
              </a:tr>
              <a:tr h="263387">
                <a:tc>
                  <a:txBody>
                    <a:bodyPr/>
                    <a:lstStyle/>
                    <a:p>
                      <a:endParaRPr lang="en-US" sz="1400" dirty="0">
                        <a:latin typeface="Times New Roman" panose="02020603050405020304" pitchFamily="18" charset="0"/>
                        <a:cs typeface="Times New Roman" panose="02020603050405020304" pitchFamily="18" charset="0"/>
                      </a:endParaRPr>
                    </a:p>
                  </a:txBody>
                  <a:tcPr/>
                </a:tc>
                <a:tc>
                  <a:txBody>
                    <a:bodyPr/>
                    <a:lstStyle/>
                    <a:p>
                      <a:r>
                        <a:rPr lang="en-US" sz="1400" dirty="0" smtClean="0">
                          <a:latin typeface="Times New Roman" panose="02020603050405020304" pitchFamily="18" charset="0"/>
                          <a:cs typeface="Times New Roman" panose="02020603050405020304" pitchFamily="18" charset="0"/>
                        </a:rPr>
                        <a:t>Mortality </a:t>
                      </a:r>
                      <a:endParaRPr lang="en-US" sz="1400" dirty="0">
                        <a:latin typeface="Times New Roman" panose="02020603050405020304" pitchFamily="18" charset="0"/>
                        <a:cs typeface="Times New Roman" panose="02020603050405020304" pitchFamily="18" charset="0"/>
                      </a:endParaRPr>
                    </a:p>
                  </a:txBody>
                  <a:tcPr/>
                </a:tc>
                <a:tc>
                  <a:txBody>
                    <a:bodyPr/>
                    <a:lstStyle/>
                    <a:p>
                      <a:r>
                        <a:rPr lang="en-US" sz="1400" dirty="0" smtClean="0">
                          <a:latin typeface="Times New Roman" panose="02020603050405020304" pitchFamily="18" charset="0"/>
                          <a:cs typeface="Times New Roman" panose="02020603050405020304" pitchFamily="18" charset="0"/>
                        </a:rPr>
                        <a:t>Mortality rate</a:t>
                      </a:r>
                      <a:r>
                        <a:rPr lang="en-US" sz="1400" baseline="0" dirty="0" smtClean="0">
                          <a:latin typeface="Times New Roman" panose="02020603050405020304" pitchFamily="18" charset="0"/>
                          <a:cs typeface="Times New Roman" panose="02020603050405020304" pitchFamily="18" charset="0"/>
                        </a:rPr>
                        <a:t> under 5 years old </a:t>
                      </a:r>
                      <a:endParaRPr lang="en-US" sz="1400" dirty="0">
                        <a:latin typeface="Times New Roman" panose="02020603050405020304" pitchFamily="18" charset="0"/>
                        <a:cs typeface="Times New Roman" panose="02020603050405020304" pitchFamily="18" charset="0"/>
                      </a:endParaRPr>
                    </a:p>
                  </a:txBody>
                  <a:tcPr/>
                </a:tc>
              </a:tr>
              <a:tr h="263387">
                <a:tc>
                  <a:txBody>
                    <a:bodyPr/>
                    <a:lstStyle/>
                    <a:p>
                      <a:endParaRPr lang="en-US" sz="1400" dirty="0">
                        <a:latin typeface="Times New Roman" panose="02020603050405020304" pitchFamily="18" charset="0"/>
                        <a:cs typeface="Times New Roman" panose="02020603050405020304" pitchFamily="18" charset="0"/>
                      </a:endParaRPr>
                    </a:p>
                  </a:txBody>
                  <a:tcPr/>
                </a:tc>
                <a:tc>
                  <a:txBody>
                    <a:bodyPr/>
                    <a:lstStyle/>
                    <a:p>
                      <a:endParaRPr lang="en-US" sz="1400" dirty="0">
                        <a:latin typeface="Times New Roman" panose="02020603050405020304" pitchFamily="18" charset="0"/>
                        <a:cs typeface="Times New Roman" panose="02020603050405020304" pitchFamily="18" charset="0"/>
                      </a:endParaRPr>
                    </a:p>
                  </a:txBody>
                  <a:tcPr/>
                </a:tc>
                <a:tc>
                  <a:txBody>
                    <a:bodyPr/>
                    <a:lstStyle/>
                    <a:p>
                      <a:r>
                        <a:rPr lang="en-US" sz="1400" dirty="0" smtClean="0">
                          <a:latin typeface="Times New Roman" panose="02020603050405020304" pitchFamily="18" charset="0"/>
                          <a:cs typeface="Times New Roman" panose="02020603050405020304" pitchFamily="18" charset="0"/>
                        </a:rPr>
                        <a:t>Infant</a:t>
                      </a:r>
                      <a:r>
                        <a:rPr lang="en-US" sz="1400" baseline="0" dirty="0" smtClean="0">
                          <a:latin typeface="Times New Roman" panose="02020603050405020304" pitchFamily="18" charset="0"/>
                          <a:cs typeface="Times New Roman" panose="02020603050405020304" pitchFamily="18" charset="0"/>
                        </a:rPr>
                        <a:t> mortality rate </a:t>
                      </a:r>
                      <a:endParaRPr lang="en-US" sz="1400" dirty="0">
                        <a:latin typeface="Times New Roman" panose="02020603050405020304" pitchFamily="18" charset="0"/>
                        <a:cs typeface="Times New Roman" panose="02020603050405020304" pitchFamily="18" charset="0"/>
                      </a:endParaRPr>
                    </a:p>
                  </a:txBody>
                  <a:tcPr/>
                </a:tc>
              </a:tr>
              <a:tr h="263387">
                <a:tc>
                  <a:txBody>
                    <a:bodyPr/>
                    <a:lstStyle/>
                    <a:p>
                      <a:endParaRPr lang="en-US" sz="1400" dirty="0">
                        <a:latin typeface="Times New Roman" panose="02020603050405020304" pitchFamily="18" charset="0"/>
                        <a:cs typeface="Times New Roman" panose="02020603050405020304" pitchFamily="18" charset="0"/>
                      </a:endParaRPr>
                    </a:p>
                  </a:txBody>
                  <a:tcPr/>
                </a:tc>
                <a:tc>
                  <a:txBody>
                    <a:bodyPr/>
                    <a:lstStyle/>
                    <a:p>
                      <a:endParaRPr lang="en-US" sz="1400" dirty="0">
                        <a:latin typeface="Times New Roman" panose="02020603050405020304" pitchFamily="18" charset="0"/>
                        <a:cs typeface="Times New Roman" panose="02020603050405020304" pitchFamily="18" charset="0"/>
                      </a:endParaRPr>
                    </a:p>
                  </a:txBody>
                  <a:tcPr/>
                </a:tc>
                <a:tc>
                  <a:txBody>
                    <a:bodyPr/>
                    <a:lstStyle/>
                    <a:p>
                      <a:r>
                        <a:rPr lang="en-US" sz="1400" dirty="0" smtClean="0">
                          <a:latin typeface="Times New Roman" panose="02020603050405020304" pitchFamily="18" charset="0"/>
                          <a:cs typeface="Times New Roman" panose="02020603050405020304" pitchFamily="18" charset="0"/>
                        </a:rPr>
                        <a:t>Life expectancy</a:t>
                      </a:r>
                      <a:r>
                        <a:rPr lang="en-US" sz="1400" baseline="0" dirty="0" smtClean="0">
                          <a:latin typeface="Times New Roman" panose="02020603050405020304" pitchFamily="18" charset="0"/>
                          <a:cs typeface="Times New Roman" panose="02020603050405020304" pitchFamily="18" charset="0"/>
                        </a:rPr>
                        <a:t> at birth </a:t>
                      </a:r>
                      <a:endParaRPr lang="en-US" sz="1400" dirty="0">
                        <a:latin typeface="Times New Roman" panose="02020603050405020304" pitchFamily="18" charset="0"/>
                        <a:cs typeface="Times New Roman" panose="02020603050405020304" pitchFamily="18" charset="0"/>
                      </a:endParaRPr>
                    </a:p>
                  </a:txBody>
                  <a:tcPr/>
                </a:tc>
              </a:tr>
              <a:tr h="447758">
                <a:tc>
                  <a:txBody>
                    <a:bodyPr/>
                    <a:lstStyle/>
                    <a:p>
                      <a:r>
                        <a:rPr lang="en-US" sz="1400" dirty="0" smtClean="0">
                          <a:latin typeface="Times New Roman" panose="02020603050405020304" pitchFamily="18" charset="0"/>
                          <a:cs typeface="Times New Roman" panose="02020603050405020304" pitchFamily="18" charset="0"/>
                        </a:rPr>
                        <a:t>Health </a:t>
                      </a:r>
                      <a:endParaRPr lang="en-US" sz="1400" dirty="0">
                        <a:latin typeface="Times New Roman" panose="02020603050405020304" pitchFamily="18" charset="0"/>
                        <a:cs typeface="Times New Roman" panose="02020603050405020304" pitchFamily="18" charset="0"/>
                      </a:endParaRPr>
                    </a:p>
                  </a:txBody>
                  <a:tcPr/>
                </a:tc>
                <a:tc>
                  <a:txBody>
                    <a:bodyPr/>
                    <a:lstStyle/>
                    <a:p>
                      <a:r>
                        <a:rPr lang="en-US" sz="1400" dirty="0" smtClean="0">
                          <a:latin typeface="Times New Roman" panose="02020603050405020304" pitchFamily="18" charset="0"/>
                          <a:cs typeface="Times New Roman" panose="02020603050405020304" pitchFamily="18" charset="0"/>
                        </a:rPr>
                        <a:t>Sanitation</a:t>
                      </a:r>
                      <a:r>
                        <a:rPr lang="en-US" sz="1400" baseline="0" dirty="0" smtClean="0">
                          <a:latin typeface="Times New Roman" panose="02020603050405020304" pitchFamily="18" charset="0"/>
                          <a:cs typeface="Times New Roman" panose="02020603050405020304" pitchFamily="18" charset="0"/>
                        </a:rPr>
                        <a:t> </a:t>
                      </a:r>
                      <a:endParaRPr lang="en-US" sz="1400" dirty="0">
                        <a:latin typeface="Times New Roman" panose="02020603050405020304" pitchFamily="18" charset="0"/>
                        <a:cs typeface="Times New Roman" panose="02020603050405020304" pitchFamily="18" charset="0"/>
                      </a:endParaRPr>
                    </a:p>
                  </a:txBody>
                  <a:tcPr/>
                </a:tc>
                <a:tc>
                  <a:txBody>
                    <a:bodyPr/>
                    <a:lstStyle/>
                    <a:p>
                      <a:r>
                        <a:rPr lang="en-US" sz="1400" dirty="0" smtClean="0">
                          <a:latin typeface="Times New Roman" panose="02020603050405020304" pitchFamily="18" charset="0"/>
                          <a:cs typeface="Times New Roman" panose="02020603050405020304" pitchFamily="18" charset="0"/>
                        </a:rPr>
                        <a:t>Percent of population with adequate sewage</a:t>
                      </a:r>
                      <a:r>
                        <a:rPr lang="en-US" sz="1400" baseline="0" dirty="0" smtClean="0">
                          <a:latin typeface="Times New Roman" panose="02020603050405020304" pitchFamily="18" charset="0"/>
                          <a:cs typeface="Times New Roman" panose="02020603050405020304" pitchFamily="18" charset="0"/>
                        </a:rPr>
                        <a:t> disposal facilities </a:t>
                      </a:r>
                      <a:endParaRPr lang="en-US" sz="1400" dirty="0">
                        <a:latin typeface="Times New Roman" panose="02020603050405020304" pitchFamily="18" charset="0"/>
                        <a:cs typeface="Times New Roman" panose="02020603050405020304" pitchFamily="18" charset="0"/>
                      </a:endParaRPr>
                    </a:p>
                  </a:txBody>
                  <a:tcPr/>
                </a:tc>
              </a:tr>
              <a:tr h="263387">
                <a:tc>
                  <a:txBody>
                    <a:bodyPr/>
                    <a:lstStyle/>
                    <a:p>
                      <a:endParaRPr lang="en-US" sz="1400" dirty="0">
                        <a:latin typeface="Times New Roman" panose="02020603050405020304" pitchFamily="18" charset="0"/>
                        <a:cs typeface="Times New Roman" panose="02020603050405020304" pitchFamily="18" charset="0"/>
                      </a:endParaRPr>
                    </a:p>
                  </a:txBody>
                  <a:tcPr/>
                </a:tc>
                <a:tc>
                  <a:txBody>
                    <a:bodyPr/>
                    <a:lstStyle/>
                    <a:p>
                      <a:r>
                        <a:rPr lang="en-US" sz="1400" dirty="0" smtClean="0">
                          <a:latin typeface="Times New Roman" panose="02020603050405020304" pitchFamily="18" charset="0"/>
                          <a:cs typeface="Times New Roman" panose="02020603050405020304" pitchFamily="18" charset="0"/>
                        </a:rPr>
                        <a:t>Drinking</a:t>
                      </a:r>
                      <a:r>
                        <a:rPr lang="en-US" sz="1400" baseline="0" dirty="0" smtClean="0">
                          <a:latin typeface="Times New Roman" panose="02020603050405020304" pitchFamily="18" charset="0"/>
                          <a:cs typeface="Times New Roman" panose="02020603050405020304" pitchFamily="18" charset="0"/>
                        </a:rPr>
                        <a:t> water </a:t>
                      </a:r>
                      <a:endParaRPr lang="en-US" sz="1400" dirty="0">
                        <a:latin typeface="Times New Roman" panose="02020603050405020304" pitchFamily="18" charset="0"/>
                        <a:cs typeface="Times New Roman" panose="02020603050405020304" pitchFamily="18" charset="0"/>
                      </a:endParaRPr>
                    </a:p>
                  </a:txBody>
                  <a:tcPr/>
                </a:tc>
                <a:tc>
                  <a:txBody>
                    <a:bodyPr/>
                    <a:lstStyle/>
                    <a:p>
                      <a:r>
                        <a:rPr lang="en-US" sz="1400" dirty="0" smtClean="0">
                          <a:latin typeface="Times New Roman" panose="02020603050405020304" pitchFamily="18" charset="0"/>
                          <a:cs typeface="Times New Roman" panose="02020603050405020304" pitchFamily="18" charset="0"/>
                        </a:rPr>
                        <a:t>Population with access to safe drinking water</a:t>
                      </a:r>
                      <a:r>
                        <a:rPr lang="en-US" sz="1400" baseline="0" dirty="0" smtClean="0">
                          <a:latin typeface="Times New Roman" panose="02020603050405020304" pitchFamily="18" charset="0"/>
                          <a:cs typeface="Times New Roman" panose="02020603050405020304" pitchFamily="18" charset="0"/>
                        </a:rPr>
                        <a:t> </a:t>
                      </a:r>
                      <a:endParaRPr lang="en-US" sz="1400" dirty="0">
                        <a:latin typeface="Times New Roman" panose="02020603050405020304" pitchFamily="18" charset="0"/>
                        <a:cs typeface="Times New Roman" panose="02020603050405020304" pitchFamily="18" charset="0"/>
                      </a:endParaRPr>
                    </a:p>
                  </a:txBody>
                  <a:tcPr/>
                </a:tc>
              </a:tr>
              <a:tr h="447758">
                <a:tc>
                  <a:txBody>
                    <a:bodyPr/>
                    <a:lstStyle/>
                    <a:p>
                      <a:endParaRPr lang="en-US" sz="1400" dirty="0">
                        <a:latin typeface="Times New Roman" panose="02020603050405020304" pitchFamily="18" charset="0"/>
                        <a:cs typeface="Times New Roman" panose="02020603050405020304" pitchFamily="18" charset="0"/>
                      </a:endParaRPr>
                    </a:p>
                  </a:txBody>
                  <a:tcPr/>
                </a:tc>
                <a:tc>
                  <a:txBody>
                    <a:bodyPr/>
                    <a:lstStyle/>
                    <a:p>
                      <a:endParaRPr lang="en-US" sz="1400" dirty="0">
                        <a:latin typeface="Times New Roman" panose="02020603050405020304" pitchFamily="18" charset="0"/>
                        <a:cs typeface="Times New Roman" panose="02020603050405020304" pitchFamily="18" charset="0"/>
                      </a:endParaRPr>
                    </a:p>
                  </a:txBody>
                  <a:tcPr/>
                </a:tc>
                <a:tc>
                  <a:txBody>
                    <a:bodyPr/>
                    <a:lstStyle/>
                    <a:p>
                      <a:r>
                        <a:rPr lang="en-US" sz="1400" dirty="0" smtClean="0">
                          <a:latin typeface="Times New Roman" panose="02020603050405020304" pitchFamily="18" charset="0"/>
                          <a:cs typeface="Times New Roman" panose="02020603050405020304" pitchFamily="18" charset="0"/>
                        </a:rPr>
                        <a:t>Percent of population with access to primary health care facilities </a:t>
                      </a:r>
                      <a:endParaRPr lang="en-US" sz="1400" dirty="0">
                        <a:latin typeface="Times New Roman" panose="02020603050405020304" pitchFamily="18" charset="0"/>
                        <a:cs typeface="Times New Roman" panose="02020603050405020304" pitchFamily="18" charset="0"/>
                      </a:endParaRPr>
                    </a:p>
                  </a:txBody>
                  <a:tcPr/>
                </a:tc>
              </a:tr>
              <a:tr h="263387">
                <a:tc>
                  <a:txBody>
                    <a:bodyPr/>
                    <a:lstStyle/>
                    <a:p>
                      <a:endParaRPr lang="en-US" sz="1400" dirty="0">
                        <a:latin typeface="Times New Roman" panose="02020603050405020304" pitchFamily="18" charset="0"/>
                        <a:cs typeface="Times New Roman" panose="02020603050405020304" pitchFamily="18" charset="0"/>
                      </a:endParaRPr>
                    </a:p>
                  </a:txBody>
                  <a:tcPr/>
                </a:tc>
                <a:tc>
                  <a:txBody>
                    <a:bodyPr/>
                    <a:lstStyle/>
                    <a:p>
                      <a:r>
                        <a:rPr lang="en-US" sz="1400" dirty="0" smtClean="0">
                          <a:latin typeface="Times New Roman" panose="02020603050405020304" pitchFamily="18" charset="0"/>
                          <a:cs typeface="Times New Roman" panose="02020603050405020304" pitchFamily="18" charset="0"/>
                        </a:rPr>
                        <a:t>Healthcare delivery </a:t>
                      </a:r>
                      <a:endParaRPr lang="en-US" sz="1400" dirty="0">
                        <a:latin typeface="Times New Roman" panose="02020603050405020304" pitchFamily="18" charset="0"/>
                        <a:cs typeface="Times New Roman" panose="02020603050405020304" pitchFamily="18" charset="0"/>
                      </a:endParaRPr>
                    </a:p>
                  </a:txBody>
                  <a:tcPr/>
                </a:tc>
                <a:tc>
                  <a:txBody>
                    <a:bodyPr/>
                    <a:lstStyle/>
                    <a:p>
                      <a:r>
                        <a:rPr lang="en-US" sz="1400" dirty="0" smtClean="0">
                          <a:latin typeface="Times New Roman" panose="02020603050405020304" pitchFamily="18" charset="0"/>
                          <a:cs typeface="Times New Roman" panose="02020603050405020304" pitchFamily="18" charset="0"/>
                        </a:rPr>
                        <a:t>Immunization</a:t>
                      </a:r>
                      <a:r>
                        <a:rPr lang="en-US" sz="1400" baseline="0" dirty="0" smtClean="0">
                          <a:latin typeface="Times New Roman" panose="02020603050405020304" pitchFamily="18" charset="0"/>
                          <a:cs typeface="Times New Roman" panose="02020603050405020304" pitchFamily="18" charset="0"/>
                        </a:rPr>
                        <a:t> against infectious childhood diseases </a:t>
                      </a:r>
                      <a:endParaRPr lang="en-US" sz="1400" dirty="0">
                        <a:latin typeface="Times New Roman" panose="02020603050405020304" pitchFamily="18" charset="0"/>
                        <a:cs typeface="Times New Roman" panose="02020603050405020304" pitchFamily="18" charset="0"/>
                      </a:endParaRPr>
                    </a:p>
                  </a:txBody>
                  <a:tcPr/>
                </a:tc>
              </a:tr>
              <a:tr h="263387">
                <a:tc>
                  <a:txBody>
                    <a:bodyPr/>
                    <a:lstStyle/>
                    <a:p>
                      <a:endParaRPr lang="en-US" sz="1400" dirty="0">
                        <a:latin typeface="Times New Roman" panose="02020603050405020304" pitchFamily="18" charset="0"/>
                        <a:cs typeface="Times New Roman" panose="02020603050405020304" pitchFamily="18" charset="0"/>
                      </a:endParaRPr>
                    </a:p>
                  </a:txBody>
                  <a:tcPr/>
                </a:tc>
                <a:tc>
                  <a:txBody>
                    <a:bodyPr/>
                    <a:lstStyle/>
                    <a:p>
                      <a:endParaRPr lang="en-US" sz="1400" dirty="0">
                        <a:latin typeface="Times New Roman" panose="02020603050405020304" pitchFamily="18" charset="0"/>
                        <a:cs typeface="Times New Roman" panose="02020603050405020304" pitchFamily="18" charset="0"/>
                      </a:endParaRPr>
                    </a:p>
                  </a:txBody>
                  <a:tcPr/>
                </a:tc>
                <a:tc>
                  <a:txBody>
                    <a:bodyPr/>
                    <a:lstStyle/>
                    <a:p>
                      <a:r>
                        <a:rPr lang="en-US" sz="1400" dirty="0" smtClean="0">
                          <a:latin typeface="Times New Roman" panose="02020603050405020304" pitchFamily="18" charset="0"/>
                          <a:cs typeface="Times New Roman" panose="02020603050405020304" pitchFamily="18" charset="0"/>
                        </a:rPr>
                        <a:t>Contraceptive prevalence rate</a:t>
                      </a:r>
                      <a:r>
                        <a:rPr lang="en-US" sz="1400" baseline="0" dirty="0" smtClean="0">
                          <a:latin typeface="Times New Roman" panose="02020603050405020304" pitchFamily="18" charset="0"/>
                          <a:cs typeface="Times New Roman" panose="02020603050405020304" pitchFamily="18" charset="0"/>
                        </a:rPr>
                        <a:t> </a:t>
                      </a:r>
                      <a:endParaRPr lang="en-US" sz="1400" dirty="0">
                        <a:latin typeface="Times New Roman" panose="02020603050405020304" pitchFamily="18" charset="0"/>
                        <a:cs typeface="Times New Roman" panose="02020603050405020304" pitchFamily="18" charset="0"/>
                      </a:endParaRPr>
                    </a:p>
                  </a:txBody>
                  <a:tcPr/>
                </a:tc>
              </a:tr>
              <a:tr h="263387">
                <a:tc>
                  <a:txBody>
                    <a:bodyPr/>
                    <a:lstStyle/>
                    <a:p>
                      <a:r>
                        <a:rPr lang="en-US" sz="1400" dirty="0" smtClean="0">
                          <a:latin typeface="Times New Roman" panose="02020603050405020304" pitchFamily="18" charset="0"/>
                          <a:cs typeface="Times New Roman" panose="02020603050405020304" pitchFamily="18" charset="0"/>
                        </a:rPr>
                        <a:t>Education </a:t>
                      </a:r>
                      <a:endParaRPr lang="en-US" sz="1400" dirty="0">
                        <a:latin typeface="Times New Roman" panose="02020603050405020304" pitchFamily="18" charset="0"/>
                        <a:cs typeface="Times New Roman" panose="02020603050405020304" pitchFamily="18" charset="0"/>
                      </a:endParaRPr>
                    </a:p>
                  </a:txBody>
                  <a:tcPr/>
                </a:tc>
                <a:tc>
                  <a:txBody>
                    <a:bodyPr/>
                    <a:lstStyle/>
                    <a:p>
                      <a:r>
                        <a:rPr lang="en-US" sz="1400" dirty="0" smtClean="0">
                          <a:latin typeface="Times New Roman" panose="02020603050405020304" pitchFamily="18" charset="0"/>
                          <a:cs typeface="Times New Roman" panose="02020603050405020304" pitchFamily="18" charset="0"/>
                        </a:rPr>
                        <a:t>Education level </a:t>
                      </a:r>
                      <a:endParaRPr lang="en-US" sz="1400" dirty="0">
                        <a:latin typeface="Times New Roman" panose="02020603050405020304" pitchFamily="18" charset="0"/>
                        <a:cs typeface="Times New Roman" panose="02020603050405020304" pitchFamily="18" charset="0"/>
                      </a:endParaRPr>
                    </a:p>
                  </a:txBody>
                  <a:tcPr/>
                </a:tc>
                <a:tc>
                  <a:txBody>
                    <a:bodyPr/>
                    <a:lstStyle/>
                    <a:p>
                      <a:r>
                        <a:rPr lang="en-US" sz="1400" dirty="0" smtClean="0">
                          <a:latin typeface="Times New Roman" panose="02020603050405020304" pitchFamily="18" charset="0"/>
                          <a:cs typeface="Times New Roman" panose="02020603050405020304" pitchFamily="18" charset="0"/>
                        </a:rPr>
                        <a:t>Children reaching grade 5 of primary education </a:t>
                      </a:r>
                      <a:endParaRPr lang="en-US" sz="1400" dirty="0">
                        <a:latin typeface="Times New Roman" panose="02020603050405020304" pitchFamily="18" charset="0"/>
                        <a:cs typeface="Times New Roman" panose="02020603050405020304" pitchFamily="18" charset="0"/>
                      </a:endParaRPr>
                    </a:p>
                  </a:txBody>
                  <a:tcPr/>
                </a:tc>
              </a:tr>
              <a:tr h="263387">
                <a:tc>
                  <a:txBody>
                    <a:bodyPr/>
                    <a:lstStyle/>
                    <a:p>
                      <a:endParaRPr lang="en-US" sz="1400" dirty="0">
                        <a:latin typeface="Times New Roman" panose="02020603050405020304" pitchFamily="18" charset="0"/>
                        <a:cs typeface="Times New Roman" panose="02020603050405020304" pitchFamily="18" charset="0"/>
                      </a:endParaRPr>
                    </a:p>
                  </a:txBody>
                  <a:tcPr/>
                </a:tc>
                <a:tc>
                  <a:txBody>
                    <a:bodyPr/>
                    <a:lstStyle/>
                    <a:p>
                      <a:endParaRPr lang="en-US" sz="1400" dirty="0">
                        <a:latin typeface="Times New Roman" panose="02020603050405020304" pitchFamily="18" charset="0"/>
                        <a:cs typeface="Times New Roman" panose="02020603050405020304" pitchFamily="18" charset="0"/>
                      </a:endParaRPr>
                    </a:p>
                  </a:txBody>
                  <a:tcPr/>
                </a:tc>
                <a:tc>
                  <a:txBody>
                    <a:bodyPr/>
                    <a:lstStyle/>
                    <a:p>
                      <a:r>
                        <a:rPr lang="en-US" sz="1400" dirty="0" smtClean="0">
                          <a:latin typeface="Times New Roman" panose="02020603050405020304" pitchFamily="18" charset="0"/>
                          <a:cs typeface="Times New Roman" panose="02020603050405020304" pitchFamily="18" charset="0"/>
                        </a:rPr>
                        <a:t>Adult secondary education achievement level </a:t>
                      </a:r>
                      <a:endParaRPr lang="en-US" sz="1400" dirty="0">
                        <a:latin typeface="Times New Roman" panose="02020603050405020304" pitchFamily="18" charset="0"/>
                        <a:cs typeface="Times New Roman" panose="02020603050405020304" pitchFamily="18" charset="0"/>
                      </a:endParaRPr>
                    </a:p>
                  </a:txBody>
                  <a:tcPr/>
                </a:tc>
              </a:tr>
            </a:tbl>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3189960523"/>
              </p:ext>
            </p:extLst>
          </p:nvPr>
        </p:nvGraphicFramePr>
        <p:xfrm>
          <a:off x="107577" y="838908"/>
          <a:ext cx="8579224" cy="5487694"/>
        </p:xfrm>
        <a:graphic>
          <a:graphicData uri="http://schemas.openxmlformats.org/drawingml/2006/table">
            <a:tbl>
              <a:tblPr firstRow="1" bandRow="1">
                <a:tableStyleId>{5940675A-B579-460E-94D1-54222C63F5DA}</a:tableStyleId>
              </a:tblPr>
              <a:tblGrid>
                <a:gridCol w="2859741"/>
                <a:gridCol w="2123261"/>
                <a:gridCol w="3596222"/>
              </a:tblGrid>
              <a:tr h="293014">
                <a:tc>
                  <a:txBody>
                    <a:bodyPr/>
                    <a:lstStyle/>
                    <a:p>
                      <a:pPr algn="ctr"/>
                      <a:r>
                        <a:rPr lang="en-US" sz="1500" b="1" i="1" dirty="0" smtClean="0">
                          <a:latin typeface="Times New Roman" panose="02020603050405020304" pitchFamily="18" charset="0"/>
                          <a:cs typeface="Times New Roman" panose="02020603050405020304" pitchFamily="18" charset="0"/>
                        </a:rPr>
                        <a:t>Theme</a:t>
                      </a:r>
                      <a:r>
                        <a:rPr lang="en-US" sz="1500" b="1" i="1" baseline="0" dirty="0" smtClean="0">
                          <a:latin typeface="Times New Roman" panose="02020603050405020304" pitchFamily="18" charset="0"/>
                          <a:cs typeface="Times New Roman" panose="02020603050405020304" pitchFamily="18" charset="0"/>
                        </a:rPr>
                        <a:t> </a:t>
                      </a:r>
                      <a:endParaRPr lang="en-US" sz="1500" b="1" i="1" dirty="0">
                        <a:latin typeface="Times New Roman" panose="02020603050405020304" pitchFamily="18" charset="0"/>
                        <a:cs typeface="Times New Roman" panose="02020603050405020304" pitchFamily="18" charset="0"/>
                      </a:endParaRPr>
                    </a:p>
                  </a:txBody>
                  <a:tcPr/>
                </a:tc>
                <a:tc>
                  <a:txBody>
                    <a:bodyPr/>
                    <a:lstStyle/>
                    <a:p>
                      <a:pPr algn="ctr"/>
                      <a:r>
                        <a:rPr lang="en-US" sz="1500" b="1" i="1" dirty="0" smtClean="0">
                          <a:latin typeface="Times New Roman" panose="02020603050405020304" pitchFamily="18" charset="0"/>
                          <a:cs typeface="Times New Roman" panose="02020603050405020304" pitchFamily="18" charset="0"/>
                        </a:rPr>
                        <a:t>Sub-theme </a:t>
                      </a:r>
                      <a:endParaRPr lang="en-US" sz="1500" b="1" i="1" dirty="0">
                        <a:latin typeface="Times New Roman" panose="02020603050405020304" pitchFamily="18" charset="0"/>
                        <a:cs typeface="Times New Roman" panose="02020603050405020304" pitchFamily="18" charset="0"/>
                      </a:endParaRPr>
                    </a:p>
                  </a:txBody>
                  <a:tcPr/>
                </a:tc>
                <a:tc>
                  <a:txBody>
                    <a:bodyPr/>
                    <a:lstStyle/>
                    <a:p>
                      <a:pPr algn="ctr"/>
                      <a:r>
                        <a:rPr lang="en-US" sz="1500" b="1" i="1" dirty="0" smtClean="0">
                          <a:latin typeface="Times New Roman" panose="02020603050405020304" pitchFamily="18" charset="0"/>
                          <a:cs typeface="Times New Roman" panose="02020603050405020304" pitchFamily="18" charset="0"/>
                        </a:rPr>
                        <a:t>Indicator</a:t>
                      </a:r>
                      <a:r>
                        <a:rPr lang="en-US" sz="1500" b="1" i="1" baseline="0" dirty="0" smtClean="0">
                          <a:latin typeface="Times New Roman" panose="02020603050405020304" pitchFamily="18" charset="0"/>
                          <a:cs typeface="Times New Roman" panose="02020603050405020304" pitchFamily="18" charset="0"/>
                        </a:rPr>
                        <a:t> </a:t>
                      </a:r>
                    </a:p>
                  </a:txBody>
                  <a:tcPr>
                    <a:solidFill>
                      <a:srgbClr val="FFFFFF"/>
                    </a:solidFill>
                  </a:tcPr>
                </a:tc>
              </a:tr>
              <a:tr h="454172">
                <a:tc rowSpan="6">
                  <a:txBody>
                    <a:bodyPr/>
                    <a:lstStyle/>
                    <a:p>
                      <a:pPr algn="ctr"/>
                      <a:endParaRPr lang="en-US" sz="1500" dirty="0" smtClean="0">
                        <a:latin typeface="Times New Roman" panose="02020603050405020304" pitchFamily="18" charset="0"/>
                        <a:cs typeface="Times New Roman" panose="02020603050405020304" pitchFamily="18" charset="0"/>
                      </a:endParaRPr>
                    </a:p>
                    <a:p>
                      <a:pPr algn="ctr"/>
                      <a:endParaRPr lang="en-US" sz="1500" dirty="0" smtClean="0">
                        <a:latin typeface="Times New Roman" panose="02020603050405020304" pitchFamily="18" charset="0"/>
                        <a:cs typeface="Times New Roman" panose="02020603050405020304" pitchFamily="18" charset="0"/>
                      </a:endParaRPr>
                    </a:p>
                    <a:p>
                      <a:pPr algn="ctr"/>
                      <a:endParaRPr lang="en-US" sz="1500" dirty="0" smtClean="0">
                        <a:latin typeface="Times New Roman" panose="02020603050405020304" pitchFamily="18" charset="0"/>
                        <a:cs typeface="Times New Roman" panose="02020603050405020304" pitchFamily="18" charset="0"/>
                      </a:endParaRPr>
                    </a:p>
                    <a:p>
                      <a:pPr algn="ctr"/>
                      <a:endParaRPr lang="en-US" sz="1500" dirty="0" smtClean="0">
                        <a:latin typeface="Times New Roman" panose="02020603050405020304" pitchFamily="18" charset="0"/>
                        <a:cs typeface="Times New Roman" panose="02020603050405020304" pitchFamily="18" charset="0"/>
                      </a:endParaRPr>
                    </a:p>
                    <a:p>
                      <a:pPr algn="ctr"/>
                      <a:endParaRPr lang="en-US" sz="1500" dirty="0" smtClean="0">
                        <a:latin typeface="Times New Roman" panose="02020603050405020304" pitchFamily="18" charset="0"/>
                        <a:cs typeface="Times New Roman" panose="02020603050405020304" pitchFamily="18" charset="0"/>
                      </a:endParaRPr>
                    </a:p>
                    <a:p>
                      <a:pPr algn="ctr"/>
                      <a:r>
                        <a:rPr lang="en-US" sz="1500" dirty="0" smtClean="0">
                          <a:latin typeface="Times New Roman" panose="02020603050405020304" pitchFamily="18" charset="0"/>
                          <a:cs typeface="Times New Roman" panose="02020603050405020304" pitchFamily="18" charset="0"/>
                        </a:rPr>
                        <a:t>Economic </a:t>
                      </a:r>
                    </a:p>
                    <a:p>
                      <a:pPr algn="ctr"/>
                      <a:r>
                        <a:rPr lang="en-US" sz="1500" dirty="0" smtClean="0">
                          <a:latin typeface="Times New Roman" panose="02020603050405020304" pitchFamily="18" charset="0"/>
                          <a:cs typeface="Times New Roman" panose="02020603050405020304" pitchFamily="18" charset="0"/>
                        </a:rPr>
                        <a:t>structure</a:t>
                      </a:r>
                      <a:endParaRPr lang="en-US" sz="1500" dirty="0">
                        <a:latin typeface="Times New Roman" panose="02020603050405020304" pitchFamily="18" charset="0"/>
                        <a:cs typeface="Times New Roman" panose="02020603050405020304" pitchFamily="18" charset="0"/>
                      </a:endParaRPr>
                    </a:p>
                  </a:txBody>
                  <a:tcPr/>
                </a:tc>
                <a:tc rowSpan="2">
                  <a:txBody>
                    <a:bodyPr/>
                    <a:lstStyle/>
                    <a:p>
                      <a:pPr algn="just"/>
                      <a:r>
                        <a:rPr lang="en-US" sz="1500" dirty="0" smtClean="0">
                          <a:latin typeface="Times New Roman" panose="02020603050405020304" pitchFamily="18" charset="0"/>
                          <a:cs typeface="Times New Roman" panose="02020603050405020304" pitchFamily="18" charset="0"/>
                        </a:rPr>
                        <a:t>Economic</a:t>
                      </a:r>
                      <a:r>
                        <a:rPr lang="en-US" sz="1500" baseline="0" dirty="0" smtClean="0">
                          <a:latin typeface="Times New Roman" panose="02020603050405020304" pitchFamily="18" charset="0"/>
                          <a:cs typeface="Times New Roman" panose="02020603050405020304" pitchFamily="18" charset="0"/>
                        </a:rPr>
                        <a:t> performance </a:t>
                      </a:r>
                    </a:p>
                  </a:txBody>
                  <a:tcPr>
                    <a:lnB w="12700" cap="flat" cmpd="sng" algn="ctr">
                      <a:solidFill>
                        <a:schemeClr val="tx1"/>
                      </a:solidFill>
                      <a:prstDash val="solid"/>
                      <a:round/>
                      <a:headEnd type="none" w="med" len="med"/>
                      <a:tailEnd type="none" w="med" len="med"/>
                    </a:lnB>
                  </a:tcPr>
                </a:tc>
                <a:tc>
                  <a:txBody>
                    <a:bodyPr/>
                    <a:lstStyle/>
                    <a:p>
                      <a:pPr algn="just"/>
                      <a:r>
                        <a:rPr lang="en-US" sz="1500" dirty="0" smtClean="0">
                          <a:latin typeface="Times New Roman" panose="02020603050405020304" pitchFamily="18" charset="0"/>
                          <a:cs typeface="Times New Roman" panose="02020603050405020304" pitchFamily="18" charset="0"/>
                        </a:rPr>
                        <a:t>GDP</a:t>
                      </a:r>
                      <a:r>
                        <a:rPr lang="en-US" sz="1500" baseline="0" dirty="0" smtClean="0">
                          <a:latin typeface="Times New Roman" panose="02020603050405020304" pitchFamily="18" charset="0"/>
                          <a:cs typeface="Times New Roman" panose="02020603050405020304" pitchFamily="18" charset="0"/>
                        </a:rPr>
                        <a:t> per capita</a:t>
                      </a:r>
                    </a:p>
                  </a:txBody>
                  <a:tcPr>
                    <a:lnB w="12700" cap="flat" cmpd="sng" algn="ctr">
                      <a:solidFill>
                        <a:schemeClr val="tx1"/>
                      </a:solidFill>
                      <a:prstDash val="solid"/>
                      <a:round/>
                      <a:headEnd type="none" w="med" len="med"/>
                      <a:tailEnd type="none" w="med" len="med"/>
                    </a:lnB>
                  </a:tcPr>
                </a:tc>
              </a:tr>
              <a:tr h="454172">
                <a:tc vMerge="1">
                  <a:txBody>
                    <a:bodyPr/>
                    <a:lstStyle/>
                    <a:p>
                      <a:endParaRPr lang="en-US"/>
                    </a:p>
                  </a:txBody>
                  <a:tcPr/>
                </a:tc>
                <a:tc vMerge="1">
                  <a:txBody>
                    <a:bodyPr/>
                    <a:lstStyle/>
                    <a:p>
                      <a:endParaRPr lang="en-US"/>
                    </a:p>
                  </a:txBody>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sz="1500" b="0" baseline="0" dirty="0" smtClean="0">
                          <a:latin typeface="Times New Roman" panose="02020603050405020304" pitchFamily="18" charset="0"/>
                          <a:cs typeface="Times New Roman" panose="02020603050405020304" pitchFamily="18" charset="0"/>
                        </a:rPr>
                        <a:t>Investment share in GDP</a:t>
                      </a:r>
                      <a:endParaRPr lang="en-US" sz="1500" b="0" dirty="0" smtClean="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51616">
                <a:tc vMerge="1">
                  <a:txBody>
                    <a:bodyPr/>
                    <a:lstStyle/>
                    <a:p>
                      <a:pPr algn="ctr"/>
                      <a:endParaRPr lang="en-US" sz="1400"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sz="1500" dirty="0" smtClean="0">
                          <a:latin typeface="Times New Roman" panose="02020603050405020304" pitchFamily="18" charset="0"/>
                          <a:cs typeface="Times New Roman" panose="02020603050405020304" pitchFamily="18" charset="0"/>
                        </a:rPr>
                        <a:t>Trade </a:t>
                      </a:r>
                    </a:p>
                  </a:txBody>
                  <a:tcPr>
                    <a:lnT w="12700" cap="flat" cmpd="sng" algn="ctr">
                      <a:solidFill>
                        <a:schemeClr val="tx1"/>
                      </a:solidFill>
                      <a:prstDash val="solid"/>
                      <a:round/>
                      <a:headEnd type="none" w="med" len="med"/>
                      <a:tailEnd type="none" w="med" len="med"/>
                    </a:lnT>
                  </a:tcPr>
                </a:tc>
                <a:tc>
                  <a:txBody>
                    <a:bodyPr/>
                    <a:lstStyle/>
                    <a:p>
                      <a:pPr algn="just"/>
                      <a:r>
                        <a:rPr lang="en-US" sz="1500" dirty="0" smtClean="0">
                          <a:latin typeface="Times New Roman" panose="02020603050405020304" pitchFamily="18" charset="0"/>
                          <a:cs typeface="Times New Roman" panose="02020603050405020304" pitchFamily="18" charset="0"/>
                        </a:rPr>
                        <a:t>Balance of trade in goods and services </a:t>
                      </a:r>
                      <a:endParaRPr lang="en-US" sz="1500"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tcPr>
                </a:tc>
              </a:tr>
              <a:tr h="356052">
                <a:tc vMerge="1">
                  <a:txBody>
                    <a:bodyPr/>
                    <a:lstStyle/>
                    <a:p>
                      <a:pPr algn="just"/>
                      <a:endParaRPr lang="en-US" sz="1500" dirty="0">
                        <a:latin typeface="Times New Roman" panose="02020603050405020304" pitchFamily="18" charset="0"/>
                        <a:cs typeface="Times New Roman" panose="02020603050405020304" pitchFamily="18" charset="0"/>
                      </a:endParaRPr>
                    </a:p>
                  </a:txBody>
                  <a:tcPr/>
                </a:tc>
                <a:tc rowSpan="3">
                  <a:txBody>
                    <a:bodyPr/>
                    <a:lstStyle/>
                    <a:p>
                      <a:pPr algn="just"/>
                      <a:endParaRPr lang="en-US" sz="1500" dirty="0" smtClean="0">
                        <a:latin typeface="Times New Roman" panose="02020603050405020304" pitchFamily="18" charset="0"/>
                        <a:cs typeface="Times New Roman" panose="02020603050405020304" pitchFamily="18" charset="0"/>
                      </a:endParaRPr>
                    </a:p>
                    <a:p>
                      <a:pPr algn="just"/>
                      <a:endParaRPr lang="en-US" sz="1500" dirty="0" smtClean="0">
                        <a:latin typeface="Times New Roman" panose="02020603050405020304" pitchFamily="18" charset="0"/>
                        <a:cs typeface="Times New Roman" panose="02020603050405020304" pitchFamily="18" charset="0"/>
                      </a:endParaRPr>
                    </a:p>
                    <a:p>
                      <a:pPr algn="just"/>
                      <a:r>
                        <a:rPr lang="en-US" sz="1500" dirty="0" smtClean="0">
                          <a:latin typeface="Times New Roman" panose="02020603050405020304" pitchFamily="18" charset="0"/>
                          <a:cs typeface="Times New Roman" panose="02020603050405020304" pitchFamily="18" charset="0"/>
                        </a:rPr>
                        <a:t>Financial status</a:t>
                      </a:r>
                      <a:r>
                        <a:rPr lang="en-US" sz="1500" baseline="0" dirty="0" smtClean="0">
                          <a:latin typeface="Times New Roman" panose="02020603050405020304" pitchFamily="18" charset="0"/>
                          <a:cs typeface="Times New Roman" panose="02020603050405020304" pitchFamily="18" charset="0"/>
                        </a:rPr>
                        <a:t> </a:t>
                      </a:r>
                      <a:endParaRPr lang="en-US" sz="1500" dirty="0">
                        <a:latin typeface="Times New Roman" panose="02020603050405020304" pitchFamily="18" charset="0"/>
                        <a:cs typeface="Times New Roman" panose="02020603050405020304" pitchFamily="18" charset="0"/>
                      </a:endParaRPr>
                    </a:p>
                  </a:txBody>
                  <a:tcPr/>
                </a:tc>
                <a:tc>
                  <a:txBody>
                    <a:bodyPr/>
                    <a:lstStyle/>
                    <a:p>
                      <a:pPr algn="just"/>
                      <a:r>
                        <a:rPr lang="en-US" sz="1500" dirty="0" smtClean="0">
                          <a:latin typeface="Times New Roman" panose="02020603050405020304" pitchFamily="18" charset="0"/>
                          <a:cs typeface="Times New Roman" panose="02020603050405020304" pitchFamily="18" charset="0"/>
                        </a:rPr>
                        <a:t>Debt to</a:t>
                      </a:r>
                      <a:r>
                        <a:rPr lang="en-US" sz="1500" baseline="0" dirty="0" smtClean="0">
                          <a:latin typeface="Times New Roman" panose="02020603050405020304" pitchFamily="18" charset="0"/>
                          <a:cs typeface="Times New Roman" panose="02020603050405020304" pitchFamily="18" charset="0"/>
                        </a:rPr>
                        <a:t> GDP ratio</a:t>
                      </a:r>
                    </a:p>
                  </a:txBody>
                  <a:tcPr>
                    <a:lnB w="12700" cap="flat" cmpd="sng" algn="ctr">
                      <a:solidFill>
                        <a:schemeClr val="tx1"/>
                      </a:solidFill>
                      <a:prstDash val="solid"/>
                      <a:round/>
                      <a:headEnd type="none" w="med" len="med"/>
                      <a:tailEnd type="none" w="med" len="med"/>
                    </a:lnB>
                  </a:tcPr>
                </a:tc>
              </a:tr>
              <a:tr h="293014">
                <a:tc vMerge="1">
                  <a:txBody>
                    <a:bodyPr/>
                    <a:lstStyle/>
                    <a:p>
                      <a:endParaRPr lang="en-US"/>
                    </a:p>
                  </a:txBody>
                  <a:tcPr/>
                </a:tc>
                <a:tc vMerge="1">
                  <a:txBody>
                    <a:bodyPr/>
                    <a:lstStyle/>
                    <a:p>
                      <a:endParaRPr lang="en-US"/>
                    </a:p>
                  </a:txBody>
                  <a:tcPr/>
                </a:tc>
                <a:tc>
                  <a:txBody>
                    <a:bodyPr/>
                    <a:lstStyle/>
                    <a:p>
                      <a:pPr algn="just"/>
                      <a:r>
                        <a:rPr lang="en-US" sz="1500" baseline="0" dirty="0" smtClean="0">
                          <a:latin typeface="Times New Roman" panose="02020603050405020304" pitchFamily="18" charset="0"/>
                          <a:cs typeface="Times New Roman" panose="02020603050405020304" pitchFamily="18" charset="0"/>
                        </a:rPr>
                        <a:t>Total ODA given or received as a percent of GNP</a:t>
                      </a: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59510">
                <a:tc vMerge="1">
                  <a:txBody>
                    <a:bodyPr/>
                    <a:lstStyle/>
                    <a:p>
                      <a:endParaRPr lang="en-US"/>
                    </a:p>
                  </a:txBody>
                  <a:tcPr/>
                </a:tc>
                <a:tc vMerge="1">
                  <a:txBody>
                    <a:bodyPr/>
                    <a:lstStyle/>
                    <a:p>
                      <a:endParaRPr lang="en-US"/>
                    </a:p>
                  </a:txBody>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sz="1500" baseline="0" dirty="0" smtClean="0">
                          <a:latin typeface="Times New Roman" panose="02020603050405020304" pitchFamily="18" charset="0"/>
                          <a:cs typeface="Times New Roman" panose="02020603050405020304" pitchFamily="18" charset="0"/>
                        </a:rPr>
                        <a:t>Fiscal Deficit</a:t>
                      </a:r>
                      <a:endParaRPr lang="en-US" sz="1500" dirty="0" smtClean="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92836">
                <a:tc rowSpan="6">
                  <a:txBody>
                    <a:bodyPr/>
                    <a:lstStyle/>
                    <a:p>
                      <a:pPr algn="ctr"/>
                      <a:endParaRPr lang="en-US" sz="1500" dirty="0" smtClean="0">
                        <a:latin typeface="Times New Roman" panose="02020603050405020304" pitchFamily="18" charset="0"/>
                        <a:cs typeface="Times New Roman" panose="02020603050405020304" pitchFamily="18" charset="0"/>
                      </a:endParaRPr>
                    </a:p>
                    <a:p>
                      <a:pPr algn="ctr"/>
                      <a:endParaRPr lang="en-US" sz="1500" dirty="0" smtClean="0">
                        <a:latin typeface="Times New Roman" panose="02020603050405020304" pitchFamily="18" charset="0"/>
                        <a:cs typeface="Times New Roman" panose="02020603050405020304" pitchFamily="18" charset="0"/>
                      </a:endParaRPr>
                    </a:p>
                    <a:p>
                      <a:pPr algn="ctr"/>
                      <a:r>
                        <a:rPr lang="en-US" sz="1500" dirty="0" smtClean="0">
                          <a:latin typeface="Times New Roman" panose="02020603050405020304" pitchFamily="18" charset="0"/>
                          <a:cs typeface="Times New Roman" panose="02020603050405020304" pitchFamily="18" charset="0"/>
                        </a:rPr>
                        <a:t>Consumption </a:t>
                      </a:r>
                    </a:p>
                    <a:p>
                      <a:pPr algn="ctr"/>
                      <a:r>
                        <a:rPr lang="en-US" sz="1500" dirty="0" smtClean="0">
                          <a:latin typeface="Times New Roman" panose="02020603050405020304" pitchFamily="18" charset="0"/>
                          <a:cs typeface="Times New Roman" panose="02020603050405020304" pitchFamily="18" charset="0"/>
                        </a:rPr>
                        <a:t>and production </a:t>
                      </a:r>
                    </a:p>
                    <a:p>
                      <a:pPr algn="ctr"/>
                      <a:r>
                        <a:rPr lang="en-US" sz="1500" dirty="0" smtClean="0">
                          <a:latin typeface="Times New Roman" panose="02020603050405020304" pitchFamily="18" charset="0"/>
                          <a:cs typeface="Times New Roman" panose="02020603050405020304" pitchFamily="18" charset="0"/>
                        </a:rPr>
                        <a:t>patterns </a:t>
                      </a:r>
                      <a:endParaRPr lang="en-US" sz="1500" dirty="0">
                        <a:latin typeface="Times New Roman" panose="02020603050405020304" pitchFamily="18" charset="0"/>
                        <a:cs typeface="Times New Roman" panose="02020603050405020304" pitchFamily="18" charset="0"/>
                      </a:endParaRPr>
                    </a:p>
                  </a:txBody>
                  <a:tcPr/>
                </a:tc>
                <a:tc rowSpan="3">
                  <a:txBody>
                    <a:bodyPr/>
                    <a:lstStyle/>
                    <a:p>
                      <a:pPr algn="just"/>
                      <a:endParaRPr lang="en-US" sz="1500" dirty="0" smtClean="0">
                        <a:latin typeface="Times New Roman" panose="02020603050405020304" pitchFamily="18" charset="0"/>
                        <a:cs typeface="Times New Roman" panose="02020603050405020304" pitchFamily="18" charset="0"/>
                      </a:endParaRPr>
                    </a:p>
                    <a:p>
                      <a:pPr algn="just"/>
                      <a:endParaRPr lang="en-US" sz="1500" dirty="0" smtClean="0">
                        <a:latin typeface="Times New Roman" panose="02020603050405020304" pitchFamily="18" charset="0"/>
                        <a:cs typeface="Times New Roman" panose="02020603050405020304" pitchFamily="18" charset="0"/>
                      </a:endParaRPr>
                    </a:p>
                    <a:p>
                      <a:pPr algn="just"/>
                      <a:r>
                        <a:rPr lang="en-US" sz="1500" dirty="0" smtClean="0">
                          <a:latin typeface="Times New Roman" panose="02020603050405020304" pitchFamily="18" charset="0"/>
                          <a:cs typeface="Times New Roman" panose="02020603050405020304" pitchFamily="18" charset="0"/>
                        </a:rPr>
                        <a:t>Material</a:t>
                      </a:r>
                      <a:r>
                        <a:rPr lang="en-US" sz="1500" baseline="0" dirty="0" smtClean="0">
                          <a:latin typeface="Times New Roman" panose="02020603050405020304" pitchFamily="18" charset="0"/>
                          <a:cs typeface="Times New Roman" panose="02020603050405020304" pitchFamily="18" charset="0"/>
                        </a:rPr>
                        <a:t> consumption </a:t>
                      </a:r>
                      <a:endParaRPr lang="en-US" sz="1500" dirty="0">
                        <a:latin typeface="Times New Roman" panose="02020603050405020304" pitchFamily="18" charset="0"/>
                        <a:cs typeface="Times New Roman" panose="02020603050405020304" pitchFamily="18" charset="0"/>
                      </a:endParaRPr>
                    </a:p>
                  </a:txBody>
                  <a:tcPr/>
                </a:tc>
                <a:tc>
                  <a:txBody>
                    <a:bodyPr/>
                    <a:lstStyle/>
                    <a:p>
                      <a:pPr algn="just"/>
                      <a:r>
                        <a:rPr lang="en-US" sz="1500" dirty="0" smtClean="0">
                          <a:latin typeface="Times New Roman" panose="02020603050405020304" pitchFamily="18" charset="0"/>
                          <a:cs typeface="Times New Roman" panose="02020603050405020304" pitchFamily="18" charset="0"/>
                        </a:rPr>
                        <a:t>Intensity of material use </a:t>
                      </a: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77972">
                <a:tc vMerge="1">
                  <a:txBody>
                    <a:bodyPr/>
                    <a:lstStyle/>
                    <a:p>
                      <a:endParaRPr lang="en-US"/>
                    </a:p>
                  </a:txBody>
                  <a:tcPr/>
                </a:tc>
                <a:tc vMerge="1">
                  <a:txBody>
                    <a:bodyPr/>
                    <a:lstStyle/>
                    <a:p>
                      <a:endParaRPr lang="en-US"/>
                    </a:p>
                  </a:txBody>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sz="1500" dirty="0" smtClean="0">
                          <a:latin typeface="Times New Roman" panose="02020603050405020304" pitchFamily="18" charset="0"/>
                          <a:cs typeface="Times New Roman" panose="02020603050405020304" pitchFamily="18" charset="0"/>
                        </a:rPr>
                        <a:t>Annual energy consumption per capita</a:t>
                      </a: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93014">
                <a:tc vMerge="1">
                  <a:txBody>
                    <a:bodyPr/>
                    <a:lstStyle/>
                    <a:p>
                      <a:endParaRPr lang="en-US"/>
                    </a:p>
                  </a:txBody>
                  <a:tcPr/>
                </a:tc>
                <a:tc vMerge="1">
                  <a:txBody>
                    <a:bodyPr/>
                    <a:lstStyle/>
                    <a:p>
                      <a:endParaRPr lang="en-US"/>
                    </a:p>
                  </a:txBody>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sz="1500" dirty="0" smtClean="0">
                          <a:latin typeface="Times New Roman" panose="02020603050405020304" pitchFamily="18" charset="0"/>
                          <a:cs typeface="Times New Roman" panose="02020603050405020304" pitchFamily="18" charset="0"/>
                        </a:rPr>
                        <a:t>Share of consumption of renewable energy resources </a:t>
                      </a:r>
                    </a:p>
                  </a:txBody>
                  <a:tcPr>
                    <a:lnT w="12700" cap="flat" cmpd="sng" algn="ctr">
                      <a:solidFill>
                        <a:schemeClr val="tx1"/>
                      </a:solidFill>
                      <a:prstDash val="solid"/>
                      <a:round/>
                      <a:headEnd type="none" w="med" len="med"/>
                      <a:tailEnd type="none" w="med" len="med"/>
                    </a:lnT>
                  </a:tcPr>
                </a:tc>
              </a:tr>
              <a:tr h="293014">
                <a:tc vMerge="1">
                  <a:txBody>
                    <a:bodyPr/>
                    <a:lstStyle/>
                    <a:p>
                      <a:pPr algn="just"/>
                      <a:endParaRPr lang="en-US" sz="1400">
                        <a:latin typeface="Times New Roman" panose="02020603050405020304" pitchFamily="18" charset="0"/>
                        <a:cs typeface="Times New Roman" panose="02020603050405020304" pitchFamily="18" charset="0"/>
                      </a:endParaRPr>
                    </a:p>
                  </a:txBody>
                  <a:tcPr/>
                </a:tc>
                <a:tc rowSpan="3">
                  <a:txBody>
                    <a:bodyPr/>
                    <a:lstStyle/>
                    <a:p>
                      <a:pPr algn="just"/>
                      <a:endParaRPr lang="en-US" sz="1500" dirty="0" smtClean="0">
                        <a:latin typeface="Times New Roman" panose="02020603050405020304" pitchFamily="18" charset="0"/>
                        <a:cs typeface="Times New Roman" panose="02020603050405020304" pitchFamily="18" charset="0"/>
                      </a:endParaRPr>
                    </a:p>
                    <a:p>
                      <a:pPr algn="just"/>
                      <a:endParaRPr lang="en-US" sz="1500" dirty="0" smtClean="0">
                        <a:latin typeface="Times New Roman" panose="02020603050405020304" pitchFamily="18" charset="0"/>
                        <a:cs typeface="Times New Roman" panose="02020603050405020304" pitchFamily="18" charset="0"/>
                      </a:endParaRPr>
                    </a:p>
                    <a:p>
                      <a:pPr algn="just"/>
                      <a:r>
                        <a:rPr lang="en-US" sz="1500" dirty="0" smtClean="0">
                          <a:latin typeface="Times New Roman" panose="02020603050405020304" pitchFamily="18" charset="0"/>
                          <a:cs typeface="Times New Roman" panose="02020603050405020304" pitchFamily="18" charset="0"/>
                        </a:rPr>
                        <a:t>Energy</a:t>
                      </a:r>
                      <a:r>
                        <a:rPr lang="en-US" sz="1500" baseline="0" dirty="0" smtClean="0">
                          <a:latin typeface="Times New Roman" panose="02020603050405020304" pitchFamily="18" charset="0"/>
                          <a:cs typeface="Times New Roman" panose="02020603050405020304" pitchFamily="18" charset="0"/>
                        </a:rPr>
                        <a:t> use</a:t>
                      </a:r>
                      <a:endParaRPr lang="en-US" sz="1500" dirty="0">
                        <a:latin typeface="Times New Roman" panose="02020603050405020304" pitchFamily="18" charset="0"/>
                        <a:cs typeface="Times New Roman" panose="02020603050405020304" pitchFamily="18" charset="0"/>
                      </a:endParaRPr>
                    </a:p>
                  </a:txBody>
                  <a:tcPr/>
                </a:tc>
                <a:tc>
                  <a:txBody>
                    <a:bodyPr/>
                    <a:lstStyle/>
                    <a:p>
                      <a:pPr algn="just"/>
                      <a:r>
                        <a:rPr lang="en-US" sz="1500" dirty="0" smtClean="0">
                          <a:latin typeface="Times New Roman" panose="02020603050405020304" pitchFamily="18" charset="0"/>
                          <a:cs typeface="Times New Roman" panose="02020603050405020304" pitchFamily="18" charset="0"/>
                        </a:rPr>
                        <a:t>Energy use</a:t>
                      </a:r>
                      <a:r>
                        <a:rPr lang="en-US" sz="1500" baseline="0" dirty="0" smtClean="0">
                          <a:latin typeface="Times New Roman" panose="02020603050405020304" pitchFamily="18" charset="0"/>
                          <a:cs typeface="Times New Roman" panose="02020603050405020304" pitchFamily="18" charset="0"/>
                        </a:rPr>
                        <a:t> per unit, by sector </a:t>
                      </a:r>
                    </a:p>
                  </a:txBody>
                  <a:tcPr>
                    <a:lnB w="12700" cap="flat" cmpd="sng" algn="ctr">
                      <a:solidFill>
                        <a:schemeClr val="tx1"/>
                      </a:solidFill>
                      <a:prstDash val="solid"/>
                      <a:round/>
                      <a:headEnd type="none" w="med" len="med"/>
                      <a:tailEnd type="none" w="med" len="med"/>
                    </a:lnB>
                  </a:tcPr>
                </a:tc>
              </a:tr>
              <a:tr h="498123">
                <a:tc vMerge="1">
                  <a:txBody>
                    <a:bodyPr/>
                    <a:lstStyle/>
                    <a:p>
                      <a:endParaRPr lang="en-US"/>
                    </a:p>
                  </a:txBody>
                  <a:tcPr/>
                </a:tc>
                <a:tc vMerge="1">
                  <a:txBody>
                    <a:bodyPr/>
                    <a:lstStyle/>
                    <a:p>
                      <a:pPr algn="just"/>
                      <a:endParaRPr lang="en-US" sz="1400"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tcPr>
                </a:tc>
                <a:tc>
                  <a:txBody>
                    <a:bodyPr/>
                    <a:lstStyle/>
                    <a:p>
                      <a:pPr algn="just"/>
                      <a:r>
                        <a:rPr lang="en-US" sz="1500" baseline="0" dirty="0" smtClean="0">
                          <a:latin typeface="Times New Roman" panose="02020603050405020304" pitchFamily="18" charset="0"/>
                          <a:cs typeface="Times New Roman" panose="02020603050405020304" pitchFamily="18" charset="0"/>
                        </a:rPr>
                        <a:t>Intensity of energy use:</a:t>
                      </a:r>
                    </a:p>
                    <a:p>
                      <a:pPr algn="just"/>
                      <a:r>
                        <a:rPr lang="en-US" sz="1500" baseline="0" dirty="0" smtClean="0">
                          <a:latin typeface="Times New Roman" panose="02020603050405020304" pitchFamily="18" charset="0"/>
                          <a:cs typeface="Times New Roman" panose="02020603050405020304" pitchFamily="18" charset="0"/>
                        </a:rPr>
                        <a:t>Transportation </a:t>
                      </a: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86092">
                <a:tc vMerge="1">
                  <a:txBody>
                    <a:bodyPr/>
                    <a:lstStyle/>
                    <a:p>
                      <a:endParaRPr lang="en-US"/>
                    </a:p>
                  </a:txBody>
                  <a:tcPr/>
                </a:tc>
                <a:tc vMerge="1">
                  <a:txBody>
                    <a:bodyPr/>
                    <a:lstStyle/>
                    <a:p>
                      <a:pPr algn="just"/>
                      <a:endParaRPr lang="en-US" sz="1400"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sz="1500" baseline="0" dirty="0" smtClean="0">
                          <a:latin typeface="Times New Roman" panose="02020603050405020304" pitchFamily="18" charset="0"/>
                          <a:cs typeface="Times New Roman" panose="02020603050405020304" pitchFamily="18" charset="0"/>
                        </a:rPr>
                        <a:t>Energy Imports </a:t>
                      </a:r>
                      <a:endParaRPr lang="en-US" sz="1500" dirty="0" smtClean="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tcPr>
                </a:tc>
              </a:tr>
            </a:tbl>
          </a:graphicData>
        </a:graphic>
      </p:graphicFrame>
      <p:sp>
        <p:nvSpPr>
          <p:cNvPr id="5" name="TextBox 4"/>
          <p:cNvSpPr txBox="1"/>
          <p:nvPr/>
        </p:nvSpPr>
        <p:spPr>
          <a:xfrm>
            <a:off x="990600" y="240268"/>
            <a:ext cx="5562600" cy="461665"/>
          </a:xfrm>
          <a:prstGeom prst="rect">
            <a:avLst/>
          </a:prstGeom>
          <a:noFill/>
        </p:spPr>
        <p:txBody>
          <a:bodyPr wrap="square" rtlCol="0">
            <a:spAutoFit/>
          </a:bodyPr>
          <a:lstStyle/>
          <a:p>
            <a:pPr algn="ctr"/>
            <a:r>
              <a:rPr lang="en-US" sz="2400" b="1" dirty="0" smtClean="0"/>
              <a:t>Economic</a:t>
            </a:r>
            <a:r>
              <a:rPr lang="en-US" dirty="0" smtClean="0"/>
              <a:t> </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4211742980"/>
              </p:ext>
            </p:extLst>
          </p:nvPr>
        </p:nvGraphicFramePr>
        <p:xfrm>
          <a:off x="457200" y="778103"/>
          <a:ext cx="8229600" cy="5775097"/>
        </p:xfrm>
        <a:graphic>
          <a:graphicData uri="http://schemas.openxmlformats.org/drawingml/2006/table">
            <a:tbl>
              <a:tblPr firstRow="1" bandRow="1">
                <a:tableStyleId>{5940675A-B579-460E-94D1-54222C63F5DA}</a:tableStyleId>
              </a:tblPr>
              <a:tblGrid>
                <a:gridCol w="1762625"/>
                <a:gridCol w="2604102"/>
                <a:gridCol w="3862873"/>
              </a:tblGrid>
              <a:tr h="447261">
                <a:tc>
                  <a:txBody>
                    <a:bodyPr/>
                    <a:lstStyle/>
                    <a:p>
                      <a:pPr algn="just"/>
                      <a:r>
                        <a:rPr lang="en-US" b="1" i="1" dirty="0" smtClean="0">
                          <a:latin typeface="Times New Roman" panose="02020603050405020304" pitchFamily="18" charset="0"/>
                          <a:cs typeface="Times New Roman" panose="02020603050405020304" pitchFamily="18" charset="0"/>
                        </a:rPr>
                        <a:t>Theme</a:t>
                      </a:r>
                      <a:endParaRPr lang="en-US" b="1" i="1" dirty="0">
                        <a:latin typeface="Times New Roman" panose="02020603050405020304" pitchFamily="18" charset="0"/>
                        <a:cs typeface="Times New Roman" panose="02020603050405020304" pitchFamily="18" charset="0"/>
                      </a:endParaRPr>
                    </a:p>
                  </a:txBody>
                  <a:tcPr/>
                </a:tc>
                <a:tc>
                  <a:txBody>
                    <a:bodyPr/>
                    <a:lstStyle/>
                    <a:p>
                      <a:pPr algn="just"/>
                      <a:r>
                        <a:rPr lang="en-US" b="1" i="1" dirty="0" smtClean="0">
                          <a:latin typeface="Times New Roman" panose="02020603050405020304" pitchFamily="18" charset="0"/>
                          <a:cs typeface="Times New Roman" panose="02020603050405020304" pitchFamily="18" charset="0"/>
                        </a:rPr>
                        <a:t>Sub-theme </a:t>
                      </a:r>
                      <a:endParaRPr lang="en-US" b="1" i="1" dirty="0">
                        <a:latin typeface="Times New Roman" panose="02020603050405020304" pitchFamily="18" charset="0"/>
                        <a:cs typeface="Times New Roman" panose="02020603050405020304" pitchFamily="18" charset="0"/>
                      </a:endParaRPr>
                    </a:p>
                  </a:txBody>
                  <a:tcPr/>
                </a:tc>
                <a:tc>
                  <a:txBody>
                    <a:bodyPr/>
                    <a:lstStyle/>
                    <a:p>
                      <a:pPr algn="just"/>
                      <a:r>
                        <a:rPr lang="en-US" b="1" i="1" dirty="0" smtClean="0">
                          <a:latin typeface="Times New Roman" panose="02020603050405020304" pitchFamily="18" charset="0"/>
                          <a:cs typeface="Times New Roman" panose="02020603050405020304" pitchFamily="18" charset="0"/>
                        </a:rPr>
                        <a:t>Indicator </a:t>
                      </a:r>
                      <a:endParaRPr lang="en-US" b="1" i="1" dirty="0">
                        <a:latin typeface="Times New Roman" panose="02020603050405020304" pitchFamily="18" charset="0"/>
                        <a:cs typeface="Times New Roman" panose="02020603050405020304" pitchFamily="18" charset="0"/>
                      </a:endParaRPr>
                    </a:p>
                  </a:txBody>
                  <a:tcPr/>
                </a:tc>
              </a:tr>
              <a:tr h="447261">
                <a:tc rowSpan="3">
                  <a:txBody>
                    <a:bodyPr/>
                    <a:lstStyle/>
                    <a:p>
                      <a:pPr algn="just"/>
                      <a:r>
                        <a:rPr lang="en-US" dirty="0" smtClean="0">
                          <a:latin typeface="Times New Roman" panose="02020603050405020304" pitchFamily="18" charset="0"/>
                          <a:cs typeface="Times New Roman" panose="02020603050405020304" pitchFamily="18" charset="0"/>
                        </a:rPr>
                        <a:t>Atmosphere </a:t>
                      </a:r>
                      <a:endParaRPr lang="en-US" dirty="0">
                        <a:latin typeface="Times New Roman" panose="02020603050405020304" pitchFamily="18" charset="0"/>
                        <a:cs typeface="Times New Roman" panose="02020603050405020304" pitchFamily="18" charset="0"/>
                      </a:endParaRPr>
                    </a:p>
                  </a:txBody>
                  <a:tcPr/>
                </a:tc>
                <a:tc>
                  <a:txBody>
                    <a:bodyPr/>
                    <a:lstStyle/>
                    <a:p>
                      <a:pPr algn="just"/>
                      <a:r>
                        <a:rPr lang="en-US" dirty="0" smtClean="0">
                          <a:latin typeface="Times New Roman" panose="02020603050405020304" pitchFamily="18" charset="0"/>
                          <a:cs typeface="Times New Roman" panose="02020603050405020304" pitchFamily="18" charset="0"/>
                        </a:rPr>
                        <a:t>Climate change </a:t>
                      </a:r>
                      <a:endParaRPr lang="en-US" dirty="0">
                        <a:latin typeface="Times New Roman" panose="02020603050405020304" pitchFamily="18" charset="0"/>
                        <a:cs typeface="Times New Roman" panose="02020603050405020304" pitchFamily="18" charset="0"/>
                      </a:endParaRPr>
                    </a:p>
                  </a:txBody>
                  <a:tcPr/>
                </a:tc>
                <a:tc>
                  <a:txBody>
                    <a:bodyPr/>
                    <a:lstStyle/>
                    <a:p>
                      <a:pPr algn="just"/>
                      <a:r>
                        <a:rPr lang="en-US" dirty="0" smtClean="0">
                          <a:latin typeface="Times New Roman" panose="02020603050405020304" pitchFamily="18" charset="0"/>
                          <a:cs typeface="Times New Roman" panose="02020603050405020304" pitchFamily="18" charset="0"/>
                        </a:rPr>
                        <a:t>Emission</a:t>
                      </a:r>
                      <a:r>
                        <a:rPr lang="en-US" baseline="0" dirty="0" smtClean="0">
                          <a:latin typeface="Times New Roman" panose="02020603050405020304" pitchFamily="18" charset="0"/>
                          <a:cs typeface="Times New Roman" panose="02020603050405020304" pitchFamily="18" charset="0"/>
                        </a:rPr>
                        <a:t>s of greenhouse gases </a:t>
                      </a:r>
                      <a:endParaRPr lang="en-US" dirty="0">
                        <a:latin typeface="Times New Roman" panose="02020603050405020304" pitchFamily="18" charset="0"/>
                        <a:cs typeface="Times New Roman" panose="02020603050405020304" pitchFamily="18" charset="0"/>
                      </a:endParaRPr>
                    </a:p>
                  </a:txBody>
                  <a:tcPr/>
                </a:tc>
              </a:tr>
              <a:tr h="592765">
                <a:tc vMerge="1">
                  <a:txBody>
                    <a:bodyPr/>
                    <a:lstStyle/>
                    <a:p>
                      <a:endParaRPr lang="en-US" dirty="0"/>
                    </a:p>
                  </a:txBody>
                  <a:tcPr/>
                </a:tc>
                <a:tc>
                  <a:txBody>
                    <a:bodyPr/>
                    <a:lstStyle/>
                    <a:p>
                      <a:pPr algn="just"/>
                      <a:r>
                        <a:rPr lang="en-US" dirty="0" smtClean="0">
                          <a:latin typeface="Times New Roman" panose="02020603050405020304" pitchFamily="18" charset="0"/>
                          <a:cs typeface="Times New Roman" panose="02020603050405020304" pitchFamily="18" charset="0"/>
                        </a:rPr>
                        <a:t>Ozone</a:t>
                      </a:r>
                      <a:r>
                        <a:rPr lang="en-US" baseline="0" dirty="0" smtClean="0">
                          <a:latin typeface="Times New Roman" panose="02020603050405020304" pitchFamily="18" charset="0"/>
                          <a:cs typeface="Times New Roman" panose="02020603050405020304" pitchFamily="18" charset="0"/>
                        </a:rPr>
                        <a:t> layer depletion </a:t>
                      </a:r>
                      <a:endParaRPr lang="en-US" dirty="0">
                        <a:latin typeface="Times New Roman" panose="02020603050405020304" pitchFamily="18" charset="0"/>
                        <a:cs typeface="Times New Roman" panose="02020603050405020304" pitchFamily="18" charset="0"/>
                      </a:endParaRPr>
                    </a:p>
                  </a:txBody>
                  <a:tcPr/>
                </a:tc>
                <a:tc>
                  <a:txBody>
                    <a:bodyPr/>
                    <a:lstStyle/>
                    <a:p>
                      <a:pPr algn="just"/>
                      <a:r>
                        <a:rPr lang="en-US" dirty="0" smtClean="0">
                          <a:latin typeface="Times New Roman" panose="02020603050405020304" pitchFamily="18" charset="0"/>
                          <a:cs typeface="Times New Roman" panose="02020603050405020304" pitchFamily="18" charset="0"/>
                        </a:rPr>
                        <a:t>Consumption of ozone depleting substances </a:t>
                      </a:r>
                      <a:endParaRPr lang="en-US" dirty="0">
                        <a:latin typeface="Times New Roman" panose="02020603050405020304" pitchFamily="18" charset="0"/>
                        <a:cs typeface="Times New Roman" panose="02020603050405020304" pitchFamily="18" charset="0"/>
                      </a:endParaRPr>
                    </a:p>
                  </a:txBody>
                  <a:tcPr/>
                </a:tc>
              </a:tr>
              <a:tr h="848099">
                <a:tc vMerge="1">
                  <a:txBody>
                    <a:bodyPr/>
                    <a:lstStyle/>
                    <a:p>
                      <a:endParaRPr lang="en-US"/>
                    </a:p>
                  </a:txBody>
                  <a:tcPr/>
                </a:tc>
                <a:tc>
                  <a:txBody>
                    <a:bodyPr/>
                    <a:lstStyle/>
                    <a:p>
                      <a:pPr algn="just"/>
                      <a:r>
                        <a:rPr lang="en-US" dirty="0" smtClean="0">
                          <a:latin typeface="Times New Roman" panose="02020603050405020304" pitchFamily="18" charset="0"/>
                          <a:cs typeface="Times New Roman" panose="02020603050405020304" pitchFamily="18" charset="0"/>
                        </a:rPr>
                        <a:t>Air quality </a:t>
                      </a:r>
                      <a:endParaRPr lang="en-US" dirty="0">
                        <a:latin typeface="Times New Roman" panose="02020603050405020304" pitchFamily="18" charset="0"/>
                        <a:cs typeface="Times New Roman" panose="02020603050405020304" pitchFamily="18" charset="0"/>
                      </a:endParaRPr>
                    </a:p>
                  </a:txBody>
                  <a:tcPr/>
                </a:tc>
                <a:tc>
                  <a:txBody>
                    <a:bodyPr/>
                    <a:lstStyle/>
                    <a:p>
                      <a:pPr algn="just"/>
                      <a:r>
                        <a:rPr lang="en-US" dirty="0" smtClean="0">
                          <a:latin typeface="Times New Roman" panose="02020603050405020304" pitchFamily="18" charset="0"/>
                          <a:cs typeface="Times New Roman" panose="02020603050405020304" pitchFamily="18" charset="0"/>
                        </a:rPr>
                        <a:t>Ambient concentration</a:t>
                      </a:r>
                      <a:r>
                        <a:rPr lang="en-US" baseline="0" dirty="0" smtClean="0">
                          <a:latin typeface="Times New Roman" panose="02020603050405020304" pitchFamily="18" charset="0"/>
                          <a:cs typeface="Times New Roman" panose="02020603050405020304" pitchFamily="18" charset="0"/>
                        </a:rPr>
                        <a:t> of air pollutants in urban areas </a:t>
                      </a:r>
                      <a:endParaRPr lang="en-US" dirty="0">
                        <a:latin typeface="Times New Roman" panose="02020603050405020304" pitchFamily="18" charset="0"/>
                        <a:cs typeface="Times New Roman" panose="02020603050405020304" pitchFamily="18" charset="0"/>
                      </a:endParaRPr>
                    </a:p>
                  </a:txBody>
                  <a:tcPr/>
                </a:tc>
              </a:tr>
              <a:tr h="848099">
                <a:tc rowSpan="4">
                  <a:txBody>
                    <a:bodyPr/>
                    <a:lstStyle/>
                    <a:p>
                      <a:pPr algn="just"/>
                      <a:endParaRPr lang="en-US" dirty="0" smtClean="0">
                        <a:latin typeface="Times New Roman" panose="02020603050405020304" pitchFamily="18" charset="0"/>
                        <a:cs typeface="Times New Roman" panose="02020603050405020304" pitchFamily="18" charset="0"/>
                      </a:endParaRPr>
                    </a:p>
                    <a:p>
                      <a:pPr algn="just"/>
                      <a:endParaRPr lang="en-US" dirty="0" smtClean="0">
                        <a:latin typeface="Times New Roman" panose="02020603050405020304" pitchFamily="18" charset="0"/>
                        <a:cs typeface="Times New Roman" panose="02020603050405020304" pitchFamily="18" charset="0"/>
                      </a:endParaRPr>
                    </a:p>
                    <a:p>
                      <a:pPr algn="just"/>
                      <a:endParaRPr lang="en-US"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Land </a:t>
                      </a:r>
                      <a:endParaRPr lang="en-US" dirty="0">
                        <a:latin typeface="Times New Roman" panose="02020603050405020304" pitchFamily="18" charset="0"/>
                        <a:cs typeface="Times New Roman" panose="02020603050405020304" pitchFamily="18" charset="0"/>
                      </a:endParaRPr>
                    </a:p>
                  </a:txBody>
                  <a:tcPr/>
                </a:tc>
                <a:tc rowSpan="4">
                  <a:txBody>
                    <a:bodyPr/>
                    <a:lstStyle/>
                    <a:p>
                      <a:pPr algn="just"/>
                      <a:endParaRPr lang="en-US" dirty="0" smtClean="0">
                        <a:latin typeface="Times New Roman" panose="02020603050405020304" pitchFamily="18" charset="0"/>
                        <a:cs typeface="Times New Roman" panose="02020603050405020304" pitchFamily="18" charset="0"/>
                      </a:endParaRPr>
                    </a:p>
                    <a:p>
                      <a:pPr algn="just"/>
                      <a:endParaRPr lang="en-US" dirty="0" smtClean="0">
                        <a:latin typeface="Times New Roman" panose="02020603050405020304" pitchFamily="18" charset="0"/>
                        <a:cs typeface="Times New Roman" panose="02020603050405020304" pitchFamily="18" charset="0"/>
                      </a:endParaRPr>
                    </a:p>
                    <a:p>
                      <a:pPr algn="just"/>
                      <a:endParaRPr lang="en-US" dirty="0" smtClean="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Agriculture </a:t>
                      </a:r>
                      <a:endParaRPr lang="en-US" dirty="0">
                        <a:latin typeface="Times New Roman" panose="02020603050405020304" pitchFamily="18" charset="0"/>
                        <a:cs typeface="Times New Roman" panose="02020603050405020304" pitchFamily="18" charset="0"/>
                      </a:endParaRPr>
                    </a:p>
                  </a:txBody>
                  <a:tcPr/>
                </a:tc>
                <a:tc>
                  <a:txBody>
                    <a:bodyPr/>
                    <a:lstStyle/>
                    <a:p>
                      <a:pPr algn="just"/>
                      <a:r>
                        <a:rPr lang="en-US" dirty="0" smtClean="0">
                          <a:latin typeface="Times New Roman" panose="02020603050405020304" pitchFamily="18" charset="0"/>
                          <a:cs typeface="Times New Roman" panose="02020603050405020304" pitchFamily="18" charset="0"/>
                        </a:rPr>
                        <a:t>Arable and permanent</a:t>
                      </a:r>
                      <a:r>
                        <a:rPr lang="en-US" baseline="0" dirty="0" smtClean="0">
                          <a:latin typeface="Times New Roman" panose="02020603050405020304" pitchFamily="18" charset="0"/>
                          <a:cs typeface="Times New Roman" panose="02020603050405020304" pitchFamily="18" charset="0"/>
                        </a:rPr>
                        <a:t> crop land area </a:t>
                      </a:r>
                      <a:endParaRPr lang="en-US" dirty="0">
                        <a:latin typeface="Times New Roman" panose="02020603050405020304" pitchFamily="18" charset="0"/>
                        <a:cs typeface="Times New Roman" panose="02020603050405020304" pitchFamily="18" charset="0"/>
                      </a:endParaRPr>
                    </a:p>
                  </a:txBody>
                  <a:tcPr/>
                </a:tc>
              </a:tr>
              <a:tr h="848099">
                <a:tc vMerge="1">
                  <a:txBody>
                    <a:bodyPr/>
                    <a:lstStyle/>
                    <a:p>
                      <a:endParaRPr lang="en-US" dirty="0"/>
                    </a:p>
                  </a:txBody>
                  <a:tcPr/>
                </a:tc>
                <a:tc vMerge="1">
                  <a:txBody>
                    <a:bodyPr/>
                    <a:lstStyle/>
                    <a:p>
                      <a:endParaRPr lang="en-US"/>
                    </a:p>
                  </a:txBody>
                  <a:tcPr/>
                </a:tc>
                <a:tc>
                  <a:txBody>
                    <a:bodyPr/>
                    <a:lstStyle/>
                    <a:p>
                      <a:pPr algn="just"/>
                      <a:r>
                        <a:rPr lang="en-US" dirty="0" smtClean="0">
                          <a:latin typeface="Times New Roman" panose="02020603050405020304" pitchFamily="18" charset="0"/>
                          <a:cs typeface="Times New Roman" panose="02020603050405020304" pitchFamily="18" charset="0"/>
                        </a:rPr>
                        <a:t>Per hectare</a:t>
                      </a:r>
                      <a:r>
                        <a:rPr lang="en-US" baseline="0" dirty="0" smtClean="0">
                          <a:latin typeface="Times New Roman" panose="02020603050405020304" pitchFamily="18" charset="0"/>
                          <a:cs typeface="Times New Roman" panose="02020603050405020304" pitchFamily="18" charset="0"/>
                        </a:rPr>
                        <a:t> food grain production </a:t>
                      </a:r>
                      <a:endParaRPr lang="en-US" dirty="0">
                        <a:latin typeface="Times New Roman" panose="02020603050405020304" pitchFamily="18" charset="0"/>
                        <a:cs typeface="Times New Roman" panose="02020603050405020304" pitchFamily="18" charset="0"/>
                      </a:endParaRPr>
                    </a:p>
                  </a:txBody>
                  <a:tcPr/>
                </a:tc>
              </a:tr>
              <a:tr h="848099">
                <a:tc vMerge="1">
                  <a:txBody>
                    <a:bodyPr/>
                    <a:lstStyle/>
                    <a:p>
                      <a:endParaRPr lang="en-US"/>
                    </a:p>
                  </a:txBody>
                  <a:tcPr/>
                </a:tc>
                <a:tc vMerge="1">
                  <a:txBody>
                    <a:bodyPr/>
                    <a:lstStyle/>
                    <a:p>
                      <a:endParaRPr lang="en-US"/>
                    </a:p>
                  </a:txBody>
                  <a:tcPr/>
                </a:tc>
                <a:tc>
                  <a:txBody>
                    <a:bodyPr/>
                    <a:lstStyle/>
                    <a:p>
                      <a:pPr algn="just"/>
                      <a:r>
                        <a:rPr lang="en-US" dirty="0" smtClean="0">
                          <a:latin typeface="Times New Roman" panose="02020603050405020304" pitchFamily="18" charset="0"/>
                          <a:cs typeface="Times New Roman" panose="02020603050405020304" pitchFamily="18" charset="0"/>
                        </a:rPr>
                        <a:t>Percentage of gross cropped</a:t>
                      </a:r>
                      <a:r>
                        <a:rPr lang="en-US" baseline="0" dirty="0" smtClean="0">
                          <a:latin typeface="Times New Roman" panose="02020603050405020304" pitchFamily="18" charset="0"/>
                          <a:cs typeface="Times New Roman" panose="02020603050405020304" pitchFamily="18" charset="0"/>
                        </a:rPr>
                        <a:t> area irrigated </a:t>
                      </a:r>
                      <a:endParaRPr lang="en-US" dirty="0">
                        <a:latin typeface="Times New Roman" panose="02020603050405020304" pitchFamily="18" charset="0"/>
                        <a:cs typeface="Times New Roman" panose="02020603050405020304" pitchFamily="18" charset="0"/>
                      </a:endParaRPr>
                    </a:p>
                  </a:txBody>
                  <a:tcPr/>
                </a:tc>
              </a:tr>
              <a:tr h="848099">
                <a:tc vMerge="1">
                  <a:txBody>
                    <a:bodyPr/>
                    <a:lstStyle/>
                    <a:p>
                      <a:endParaRPr lang="en-US" dirty="0"/>
                    </a:p>
                  </a:txBody>
                  <a:tcPr/>
                </a:tc>
                <a:tc vMerge="1">
                  <a:txBody>
                    <a:bodyPr/>
                    <a:lstStyle/>
                    <a:p>
                      <a:endParaRPr lang="en-US"/>
                    </a:p>
                  </a:txBody>
                  <a:tcPr/>
                </a:tc>
                <a:tc>
                  <a:txBody>
                    <a:bodyPr/>
                    <a:lstStyle/>
                    <a:p>
                      <a:pPr algn="just"/>
                      <a:r>
                        <a:rPr lang="en-US" dirty="0" smtClean="0">
                          <a:latin typeface="Times New Roman" panose="02020603050405020304" pitchFamily="18" charset="0"/>
                          <a:cs typeface="Times New Roman" panose="02020603050405020304" pitchFamily="18" charset="0"/>
                        </a:rPr>
                        <a:t>Use of fertilizers </a:t>
                      </a:r>
                      <a:endParaRPr lang="en-US" dirty="0">
                        <a:latin typeface="Times New Roman" panose="02020603050405020304" pitchFamily="18" charset="0"/>
                        <a:cs typeface="Times New Roman" panose="02020603050405020304" pitchFamily="18" charset="0"/>
                      </a:endParaRPr>
                    </a:p>
                  </a:txBody>
                  <a:tcPr/>
                </a:tc>
              </a:tr>
            </a:tbl>
          </a:graphicData>
        </a:graphic>
      </p:graphicFrame>
      <p:sp>
        <p:nvSpPr>
          <p:cNvPr id="5" name="TextBox 4"/>
          <p:cNvSpPr txBox="1"/>
          <p:nvPr/>
        </p:nvSpPr>
        <p:spPr>
          <a:xfrm>
            <a:off x="2362200" y="164068"/>
            <a:ext cx="4648200" cy="461665"/>
          </a:xfrm>
          <a:prstGeom prst="rect">
            <a:avLst/>
          </a:prstGeom>
          <a:noFill/>
        </p:spPr>
        <p:txBody>
          <a:bodyPr wrap="square" rtlCol="0">
            <a:spAutoFit/>
          </a:bodyPr>
          <a:lstStyle/>
          <a:p>
            <a:pPr algn="ctr"/>
            <a:r>
              <a:rPr lang="en-US" sz="2400" b="1" dirty="0" smtClean="0"/>
              <a:t>Environmental</a:t>
            </a:r>
            <a:r>
              <a:rPr lang="en-US" dirty="0" smtClean="0"/>
              <a:t> </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651164668"/>
              </p:ext>
            </p:extLst>
          </p:nvPr>
        </p:nvGraphicFramePr>
        <p:xfrm>
          <a:off x="457201" y="719666"/>
          <a:ext cx="7924799" cy="5993104"/>
        </p:xfrm>
        <a:graphic>
          <a:graphicData uri="http://schemas.openxmlformats.org/drawingml/2006/table">
            <a:tbl>
              <a:tblPr firstRow="1" bandRow="1">
                <a:tableStyleId>{5940675A-B579-460E-94D1-54222C63F5DA}</a:tableStyleId>
              </a:tblPr>
              <a:tblGrid>
                <a:gridCol w="1972201"/>
                <a:gridCol w="2627204"/>
                <a:gridCol w="3325394"/>
              </a:tblGrid>
              <a:tr h="527740">
                <a:tc>
                  <a:txBody>
                    <a:bodyPr/>
                    <a:lstStyle/>
                    <a:p>
                      <a:pPr algn="ctr"/>
                      <a:r>
                        <a:rPr lang="en-US" b="1" i="1" dirty="0" smtClean="0">
                          <a:latin typeface="Times New Roman" panose="02020603050405020304" pitchFamily="18" charset="0"/>
                          <a:ea typeface="Tahoma" panose="020B0604030504040204" pitchFamily="34" charset="0"/>
                          <a:cs typeface="Times New Roman" panose="02020603050405020304" pitchFamily="18" charset="0"/>
                        </a:rPr>
                        <a:t>Theme</a:t>
                      </a:r>
                      <a:r>
                        <a:rPr lang="en-US" b="1" i="1" baseline="0" dirty="0" smtClean="0">
                          <a:latin typeface="Times New Roman" panose="02020603050405020304" pitchFamily="18" charset="0"/>
                          <a:ea typeface="Tahoma" panose="020B0604030504040204" pitchFamily="34" charset="0"/>
                          <a:cs typeface="Times New Roman" panose="02020603050405020304" pitchFamily="18" charset="0"/>
                        </a:rPr>
                        <a:t> </a:t>
                      </a:r>
                      <a:endParaRPr lang="en-US" b="1" i="1" dirty="0">
                        <a:latin typeface="Times New Roman" panose="02020603050405020304" pitchFamily="18" charset="0"/>
                        <a:ea typeface="Tahoma" panose="020B0604030504040204" pitchFamily="34" charset="0"/>
                        <a:cs typeface="Times New Roman" panose="02020603050405020304" pitchFamily="18" charset="0"/>
                      </a:endParaRPr>
                    </a:p>
                  </a:txBody>
                  <a:tcPr/>
                </a:tc>
                <a:tc>
                  <a:txBody>
                    <a:bodyPr/>
                    <a:lstStyle/>
                    <a:p>
                      <a:pPr algn="ctr"/>
                      <a:r>
                        <a:rPr lang="en-US" b="1" i="1" dirty="0" smtClean="0">
                          <a:latin typeface="Times New Roman" panose="02020603050405020304" pitchFamily="18" charset="0"/>
                          <a:ea typeface="Tahoma" panose="020B0604030504040204" pitchFamily="34" charset="0"/>
                          <a:cs typeface="Times New Roman" panose="02020603050405020304" pitchFamily="18" charset="0"/>
                        </a:rPr>
                        <a:t>Sub-theme</a:t>
                      </a:r>
                      <a:r>
                        <a:rPr lang="en-US" b="1" i="1" baseline="0" dirty="0" smtClean="0">
                          <a:latin typeface="Times New Roman" panose="02020603050405020304" pitchFamily="18" charset="0"/>
                          <a:ea typeface="Tahoma" panose="020B0604030504040204" pitchFamily="34" charset="0"/>
                          <a:cs typeface="Times New Roman" panose="02020603050405020304" pitchFamily="18" charset="0"/>
                        </a:rPr>
                        <a:t> </a:t>
                      </a:r>
                      <a:endParaRPr lang="en-US" b="1" i="1" dirty="0">
                        <a:latin typeface="Times New Roman" panose="02020603050405020304" pitchFamily="18" charset="0"/>
                        <a:ea typeface="Tahoma" panose="020B0604030504040204" pitchFamily="34" charset="0"/>
                        <a:cs typeface="Times New Roman" panose="02020603050405020304" pitchFamily="18" charset="0"/>
                      </a:endParaRPr>
                    </a:p>
                  </a:txBody>
                  <a:tcPr/>
                </a:tc>
                <a:tc>
                  <a:txBody>
                    <a:bodyPr/>
                    <a:lstStyle/>
                    <a:p>
                      <a:pPr algn="ctr"/>
                      <a:r>
                        <a:rPr lang="en-US" b="1" i="1" dirty="0" smtClean="0">
                          <a:latin typeface="Times New Roman" panose="02020603050405020304" pitchFamily="18" charset="0"/>
                          <a:ea typeface="Tahoma" panose="020B0604030504040204" pitchFamily="34" charset="0"/>
                          <a:cs typeface="Times New Roman" panose="02020603050405020304" pitchFamily="18" charset="0"/>
                        </a:rPr>
                        <a:t>Indicator </a:t>
                      </a:r>
                      <a:endParaRPr lang="en-US" b="1" i="1" dirty="0">
                        <a:latin typeface="Times New Roman" panose="02020603050405020304" pitchFamily="18" charset="0"/>
                        <a:ea typeface="Tahoma" panose="020B0604030504040204" pitchFamily="34" charset="0"/>
                        <a:cs typeface="Times New Roman" panose="02020603050405020304" pitchFamily="18" charset="0"/>
                      </a:endParaRPr>
                    </a:p>
                  </a:txBody>
                  <a:tcPr/>
                </a:tc>
              </a:tr>
              <a:tr h="910894">
                <a:tc rowSpan="2">
                  <a:txBody>
                    <a:bodyPr/>
                    <a:lstStyle/>
                    <a:p>
                      <a:pPr algn="ctr"/>
                      <a:endParaRPr lang="en-US" dirty="0" smtClean="0">
                        <a:latin typeface="Times New Roman" panose="02020603050405020304" pitchFamily="18" charset="0"/>
                        <a:ea typeface="Tahoma" panose="020B0604030504040204" pitchFamily="34" charset="0"/>
                        <a:cs typeface="Times New Roman" panose="02020603050405020304" pitchFamily="18" charset="0"/>
                      </a:endParaRPr>
                    </a:p>
                    <a:p>
                      <a:pPr algn="ctr"/>
                      <a:endParaRPr lang="en-US" dirty="0" smtClean="0">
                        <a:latin typeface="Times New Roman" panose="02020603050405020304" pitchFamily="18" charset="0"/>
                        <a:ea typeface="Tahoma" panose="020B0604030504040204" pitchFamily="34" charset="0"/>
                        <a:cs typeface="Times New Roman" panose="02020603050405020304" pitchFamily="18" charset="0"/>
                      </a:endParaRPr>
                    </a:p>
                    <a:p>
                      <a:pPr algn="ctr"/>
                      <a:endParaRPr lang="en-US" dirty="0" smtClean="0">
                        <a:latin typeface="Times New Roman" panose="02020603050405020304" pitchFamily="18" charset="0"/>
                        <a:ea typeface="Tahoma" panose="020B0604030504040204" pitchFamily="34" charset="0"/>
                        <a:cs typeface="Times New Roman" panose="02020603050405020304" pitchFamily="18" charset="0"/>
                      </a:endParaRPr>
                    </a:p>
                    <a:p>
                      <a:pPr algn="ctr"/>
                      <a:r>
                        <a:rPr lang="en-US" dirty="0" smtClean="0">
                          <a:latin typeface="Times New Roman" panose="02020603050405020304" pitchFamily="18" charset="0"/>
                          <a:ea typeface="Tahoma" panose="020B0604030504040204" pitchFamily="34" charset="0"/>
                          <a:cs typeface="Times New Roman" panose="02020603050405020304" pitchFamily="18" charset="0"/>
                        </a:rPr>
                        <a:t>Institutional </a:t>
                      </a:r>
                    </a:p>
                    <a:p>
                      <a:pPr algn="ctr"/>
                      <a:r>
                        <a:rPr lang="en-US" dirty="0" smtClean="0">
                          <a:latin typeface="Times New Roman" panose="02020603050405020304" pitchFamily="18" charset="0"/>
                          <a:ea typeface="Tahoma" panose="020B0604030504040204" pitchFamily="34" charset="0"/>
                          <a:cs typeface="Times New Roman" panose="02020603050405020304" pitchFamily="18" charset="0"/>
                        </a:rPr>
                        <a:t>Framework </a:t>
                      </a:r>
                      <a:endParaRPr lang="en-US" dirty="0">
                        <a:latin typeface="Times New Roman" panose="02020603050405020304" pitchFamily="18" charset="0"/>
                        <a:ea typeface="Tahoma" panose="020B0604030504040204" pitchFamily="34" charset="0"/>
                        <a:cs typeface="Times New Roman" panose="02020603050405020304" pitchFamily="18" charset="0"/>
                      </a:endParaRPr>
                    </a:p>
                  </a:txBody>
                  <a:tcPr/>
                </a:tc>
                <a:tc>
                  <a:txBody>
                    <a:bodyPr/>
                    <a:lstStyle/>
                    <a:p>
                      <a:r>
                        <a:rPr lang="en-US" dirty="0" smtClean="0">
                          <a:latin typeface="Times New Roman" panose="02020603050405020304" pitchFamily="18" charset="0"/>
                          <a:ea typeface="Tahoma" panose="020B0604030504040204" pitchFamily="34" charset="0"/>
                          <a:cs typeface="Times New Roman" panose="02020603050405020304" pitchFamily="18" charset="0"/>
                        </a:rPr>
                        <a:t>Strategic implementation of</a:t>
                      </a:r>
                      <a:r>
                        <a:rPr lang="en-US" baseline="0" dirty="0" smtClean="0">
                          <a:latin typeface="Times New Roman" panose="02020603050405020304" pitchFamily="18" charset="0"/>
                          <a:ea typeface="Tahoma" panose="020B0604030504040204" pitchFamily="34" charset="0"/>
                          <a:cs typeface="Times New Roman" panose="02020603050405020304" pitchFamily="18" charset="0"/>
                        </a:rPr>
                        <a:t> SD</a:t>
                      </a:r>
                      <a:endParaRPr lang="en-US" dirty="0">
                        <a:latin typeface="Times New Roman" panose="02020603050405020304" pitchFamily="18" charset="0"/>
                        <a:ea typeface="Tahoma" panose="020B0604030504040204" pitchFamily="34" charset="0"/>
                        <a:cs typeface="Times New Roman" panose="02020603050405020304" pitchFamily="18" charset="0"/>
                      </a:endParaRPr>
                    </a:p>
                  </a:txBody>
                  <a:tcPr/>
                </a:tc>
                <a:tc>
                  <a:txBody>
                    <a:bodyPr/>
                    <a:lstStyle/>
                    <a:p>
                      <a:r>
                        <a:rPr lang="en-US" dirty="0" smtClean="0">
                          <a:latin typeface="Times New Roman" panose="02020603050405020304" pitchFamily="18" charset="0"/>
                          <a:ea typeface="Tahoma" panose="020B0604030504040204" pitchFamily="34" charset="0"/>
                          <a:cs typeface="Times New Roman" panose="02020603050405020304" pitchFamily="18" charset="0"/>
                        </a:rPr>
                        <a:t>National sustainable</a:t>
                      </a:r>
                      <a:r>
                        <a:rPr lang="en-US" baseline="0" dirty="0" smtClean="0">
                          <a:latin typeface="Times New Roman" panose="02020603050405020304" pitchFamily="18" charset="0"/>
                          <a:ea typeface="Tahoma" panose="020B0604030504040204" pitchFamily="34" charset="0"/>
                          <a:cs typeface="Times New Roman" panose="02020603050405020304" pitchFamily="18" charset="0"/>
                        </a:rPr>
                        <a:t> development strategy </a:t>
                      </a:r>
                      <a:endParaRPr lang="en-US" dirty="0">
                        <a:latin typeface="Times New Roman" panose="02020603050405020304" pitchFamily="18" charset="0"/>
                        <a:ea typeface="Tahoma" panose="020B0604030504040204" pitchFamily="34" charset="0"/>
                        <a:cs typeface="Times New Roman" panose="02020603050405020304" pitchFamily="18" charset="0"/>
                      </a:endParaRPr>
                    </a:p>
                  </a:txBody>
                  <a:tcPr/>
                </a:tc>
              </a:tr>
              <a:tr h="910894">
                <a:tc vMerge="1">
                  <a:txBody>
                    <a:bodyPr/>
                    <a:lstStyle/>
                    <a:p>
                      <a:endParaRPr lang="en-US" dirty="0"/>
                    </a:p>
                  </a:txBody>
                  <a:tcPr/>
                </a:tc>
                <a:tc>
                  <a:txBody>
                    <a:bodyPr/>
                    <a:lstStyle/>
                    <a:p>
                      <a:r>
                        <a:rPr lang="en-US" dirty="0" smtClean="0">
                          <a:latin typeface="Times New Roman" panose="02020603050405020304" pitchFamily="18" charset="0"/>
                          <a:ea typeface="Tahoma" panose="020B0604030504040204" pitchFamily="34" charset="0"/>
                          <a:cs typeface="Times New Roman" panose="02020603050405020304" pitchFamily="18" charset="0"/>
                        </a:rPr>
                        <a:t>International cooperation </a:t>
                      </a:r>
                      <a:endParaRPr lang="en-US" dirty="0">
                        <a:latin typeface="Times New Roman" panose="02020603050405020304" pitchFamily="18" charset="0"/>
                        <a:ea typeface="Tahoma" panose="020B0604030504040204" pitchFamily="34" charset="0"/>
                        <a:cs typeface="Times New Roman" panose="02020603050405020304" pitchFamily="18" charset="0"/>
                      </a:endParaRPr>
                    </a:p>
                  </a:txBody>
                  <a:tcPr/>
                </a:tc>
                <a:tc>
                  <a:txBody>
                    <a:bodyPr/>
                    <a:lstStyle/>
                    <a:p>
                      <a:r>
                        <a:rPr lang="en-US" dirty="0" smtClean="0">
                          <a:latin typeface="Times New Roman" panose="02020603050405020304" pitchFamily="18" charset="0"/>
                          <a:ea typeface="Tahoma" panose="020B0604030504040204" pitchFamily="34" charset="0"/>
                          <a:cs typeface="Times New Roman" panose="02020603050405020304" pitchFamily="18" charset="0"/>
                        </a:rPr>
                        <a:t>Implementation of ratified global agreements </a:t>
                      </a:r>
                      <a:endParaRPr lang="en-US" dirty="0">
                        <a:latin typeface="Times New Roman" panose="02020603050405020304" pitchFamily="18" charset="0"/>
                        <a:ea typeface="Tahoma" panose="020B0604030504040204" pitchFamily="34" charset="0"/>
                        <a:cs typeface="Times New Roman" panose="02020603050405020304" pitchFamily="18" charset="0"/>
                      </a:endParaRPr>
                    </a:p>
                  </a:txBody>
                  <a:tcPr/>
                </a:tc>
              </a:tr>
              <a:tr h="910894">
                <a:tc rowSpan="2">
                  <a:txBody>
                    <a:bodyPr/>
                    <a:lstStyle/>
                    <a:p>
                      <a:pPr algn="ctr"/>
                      <a:endParaRPr lang="en-US" dirty="0" smtClean="0">
                        <a:latin typeface="Times New Roman" panose="02020603050405020304" pitchFamily="18" charset="0"/>
                        <a:ea typeface="Tahoma" panose="020B0604030504040204" pitchFamily="34" charset="0"/>
                        <a:cs typeface="Times New Roman" panose="02020603050405020304" pitchFamily="18" charset="0"/>
                      </a:endParaRPr>
                    </a:p>
                    <a:p>
                      <a:pPr algn="ctr"/>
                      <a:endParaRPr lang="en-US" dirty="0" smtClean="0">
                        <a:latin typeface="Times New Roman" panose="02020603050405020304" pitchFamily="18" charset="0"/>
                        <a:ea typeface="Tahoma" panose="020B0604030504040204" pitchFamily="34" charset="0"/>
                        <a:cs typeface="Times New Roman" panose="02020603050405020304" pitchFamily="18" charset="0"/>
                      </a:endParaRPr>
                    </a:p>
                    <a:p>
                      <a:pPr algn="ctr"/>
                      <a:r>
                        <a:rPr lang="en-US" dirty="0" smtClean="0">
                          <a:latin typeface="Times New Roman" panose="02020603050405020304" pitchFamily="18" charset="0"/>
                          <a:ea typeface="Tahoma" panose="020B0604030504040204" pitchFamily="34" charset="0"/>
                          <a:cs typeface="Times New Roman" panose="02020603050405020304" pitchFamily="18" charset="0"/>
                        </a:rPr>
                        <a:t>Institutional </a:t>
                      </a:r>
                    </a:p>
                    <a:p>
                      <a:pPr algn="ctr"/>
                      <a:r>
                        <a:rPr lang="en-US" dirty="0" smtClean="0">
                          <a:latin typeface="Times New Roman" panose="02020603050405020304" pitchFamily="18" charset="0"/>
                          <a:ea typeface="Tahoma" panose="020B0604030504040204" pitchFamily="34" charset="0"/>
                          <a:cs typeface="Times New Roman" panose="02020603050405020304" pitchFamily="18" charset="0"/>
                        </a:rPr>
                        <a:t>capacity </a:t>
                      </a:r>
                      <a:endParaRPr lang="en-US" dirty="0">
                        <a:latin typeface="Times New Roman" panose="02020603050405020304" pitchFamily="18" charset="0"/>
                        <a:ea typeface="Tahoma" panose="020B0604030504040204" pitchFamily="34"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tcPr>
                </a:tc>
                <a:tc>
                  <a:txBody>
                    <a:bodyPr/>
                    <a:lstStyle/>
                    <a:p>
                      <a:r>
                        <a:rPr lang="en-US" dirty="0" smtClean="0">
                          <a:latin typeface="Times New Roman" panose="02020603050405020304" pitchFamily="18" charset="0"/>
                          <a:ea typeface="Tahoma" panose="020B0604030504040204" pitchFamily="34" charset="0"/>
                          <a:cs typeface="Times New Roman" panose="02020603050405020304" pitchFamily="18" charset="0"/>
                        </a:rPr>
                        <a:t>Science and technology </a:t>
                      </a:r>
                      <a:endParaRPr lang="en-US" dirty="0">
                        <a:latin typeface="Times New Roman" panose="02020603050405020304" pitchFamily="18" charset="0"/>
                        <a:ea typeface="Tahoma" panose="020B0604030504040204" pitchFamily="34" charset="0"/>
                        <a:cs typeface="Times New Roman" panose="02020603050405020304" pitchFamily="18" charset="0"/>
                      </a:endParaRPr>
                    </a:p>
                  </a:txBody>
                  <a:tcPr/>
                </a:tc>
                <a:tc>
                  <a:txBody>
                    <a:bodyPr/>
                    <a:lstStyle/>
                    <a:p>
                      <a:r>
                        <a:rPr lang="en-US" dirty="0" smtClean="0">
                          <a:latin typeface="Times New Roman" panose="02020603050405020304" pitchFamily="18" charset="0"/>
                          <a:ea typeface="Tahoma" panose="020B0604030504040204" pitchFamily="34" charset="0"/>
                          <a:cs typeface="Times New Roman" panose="02020603050405020304" pitchFamily="18" charset="0"/>
                        </a:rPr>
                        <a:t>Expenditure on research and development </a:t>
                      </a:r>
                      <a:endParaRPr lang="en-US" dirty="0">
                        <a:latin typeface="Times New Roman" panose="02020603050405020304" pitchFamily="18" charset="0"/>
                        <a:ea typeface="Tahoma" panose="020B0604030504040204" pitchFamily="34" charset="0"/>
                        <a:cs typeface="Times New Roman" panose="02020603050405020304" pitchFamily="18" charset="0"/>
                      </a:endParaRPr>
                    </a:p>
                  </a:txBody>
                  <a:tcPr/>
                </a:tc>
              </a:tr>
              <a:tr h="910894">
                <a:tc vMerge="1">
                  <a:txBody>
                    <a:bodyPr/>
                    <a:lstStyle/>
                    <a:p>
                      <a:endParaRPr lang="en-US" dirty="0"/>
                    </a:p>
                  </a:txBody>
                  <a:tcPr/>
                </a:tc>
                <a:tc>
                  <a:txBody>
                    <a:bodyPr/>
                    <a:lstStyle/>
                    <a:p>
                      <a:r>
                        <a:rPr lang="en-US" dirty="0" smtClean="0">
                          <a:latin typeface="Times New Roman" panose="02020603050405020304" pitchFamily="18" charset="0"/>
                          <a:ea typeface="Tahoma" panose="020B0604030504040204" pitchFamily="34" charset="0"/>
                          <a:cs typeface="Times New Roman" panose="02020603050405020304" pitchFamily="18" charset="0"/>
                        </a:rPr>
                        <a:t>Disaster preparedness and response </a:t>
                      </a:r>
                      <a:endParaRPr lang="en-US" dirty="0">
                        <a:latin typeface="Times New Roman" panose="02020603050405020304" pitchFamily="18" charset="0"/>
                        <a:ea typeface="Tahoma" panose="020B0604030504040204" pitchFamily="34" charset="0"/>
                        <a:cs typeface="Times New Roman" panose="02020603050405020304" pitchFamily="18" charset="0"/>
                      </a:endParaRPr>
                    </a:p>
                  </a:txBody>
                  <a:tcPr/>
                </a:tc>
                <a:tc>
                  <a:txBody>
                    <a:bodyPr/>
                    <a:lstStyle/>
                    <a:p>
                      <a:r>
                        <a:rPr lang="en-US" dirty="0" smtClean="0">
                          <a:latin typeface="Times New Roman" panose="02020603050405020304" pitchFamily="18" charset="0"/>
                          <a:ea typeface="Tahoma" panose="020B0604030504040204" pitchFamily="34" charset="0"/>
                          <a:cs typeface="Times New Roman" panose="02020603050405020304" pitchFamily="18" charset="0"/>
                        </a:rPr>
                        <a:t>Economic and human</a:t>
                      </a:r>
                      <a:r>
                        <a:rPr lang="en-US" baseline="0" dirty="0" smtClean="0">
                          <a:latin typeface="Times New Roman" panose="02020603050405020304" pitchFamily="18" charset="0"/>
                          <a:ea typeface="Tahoma" panose="020B0604030504040204" pitchFamily="34" charset="0"/>
                          <a:cs typeface="Times New Roman" panose="02020603050405020304" pitchFamily="18" charset="0"/>
                        </a:rPr>
                        <a:t> loss due to natural disasters </a:t>
                      </a:r>
                      <a:endParaRPr lang="en-US" dirty="0">
                        <a:latin typeface="Times New Roman" panose="02020603050405020304" pitchFamily="18" charset="0"/>
                        <a:ea typeface="Tahoma" panose="020B0604030504040204" pitchFamily="34" charset="0"/>
                        <a:cs typeface="Times New Roman" panose="02020603050405020304" pitchFamily="18" charset="0"/>
                      </a:endParaRPr>
                    </a:p>
                  </a:txBody>
                  <a:tcPr/>
                </a:tc>
              </a:tr>
              <a:tr h="910894">
                <a:tc rowSpan="2">
                  <a:txBody>
                    <a:bodyPr/>
                    <a:lstStyle/>
                    <a:p>
                      <a:endParaRPr lang="en-US" dirty="0">
                        <a:latin typeface="Times New Roman" panose="02020603050405020304" pitchFamily="18" charset="0"/>
                        <a:ea typeface="Tahoma" panose="020B0604030504040204" pitchFamily="34"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tcPr>
                </a:tc>
                <a:tc>
                  <a:txBody>
                    <a:bodyPr/>
                    <a:lstStyle/>
                    <a:p>
                      <a:r>
                        <a:rPr lang="en-US" dirty="0" smtClean="0">
                          <a:latin typeface="Times New Roman" panose="02020603050405020304" pitchFamily="18" charset="0"/>
                          <a:ea typeface="Tahoma" panose="020B0604030504040204" pitchFamily="34" charset="0"/>
                          <a:cs typeface="Times New Roman" panose="02020603050405020304" pitchFamily="18" charset="0"/>
                        </a:rPr>
                        <a:t>Communication Infrastructure </a:t>
                      </a:r>
                      <a:endParaRPr lang="en-US" dirty="0">
                        <a:latin typeface="Times New Roman" panose="02020603050405020304" pitchFamily="18" charset="0"/>
                        <a:ea typeface="Tahoma" panose="020B0604030504040204" pitchFamily="34" charset="0"/>
                        <a:cs typeface="Times New Roman" panose="02020603050405020304" pitchFamily="18" charset="0"/>
                      </a:endParaRPr>
                    </a:p>
                  </a:txBody>
                  <a:tcPr/>
                </a:tc>
                <a:tc>
                  <a:txBody>
                    <a:bodyPr/>
                    <a:lstStyle/>
                    <a:p>
                      <a:r>
                        <a:rPr lang="en-US" dirty="0" smtClean="0">
                          <a:latin typeface="Times New Roman" panose="02020603050405020304" pitchFamily="18" charset="0"/>
                          <a:ea typeface="Tahoma" panose="020B0604030504040204" pitchFamily="34" charset="0"/>
                          <a:cs typeface="Times New Roman" panose="02020603050405020304" pitchFamily="18" charset="0"/>
                        </a:rPr>
                        <a:t>Main telephone lines per 1000</a:t>
                      </a:r>
                      <a:r>
                        <a:rPr lang="en-US" baseline="0" dirty="0" smtClean="0">
                          <a:latin typeface="Times New Roman" panose="02020603050405020304" pitchFamily="18" charset="0"/>
                          <a:ea typeface="Tahoma" panose="020B0604030504040204" pitchFamily="34" charset="0"/>
                          <a:cs typeface="Times New Roman" panose="02020603050405020304" pitchFamily="18" charset="0"/>
                        </a:rPr>
                        <a:t> inhabitants </a:t>
                      </a:r>
                      <a:endParaRPr lang="en-US" dirty="0">
                        <a:latin typeface="Times New Roman" panose="02020603050405020304" pitchFamily="18" charset="0"/>
                        <a:ea typeface="Tahoma" panose="020B0604030504040204" pitchFamily="34" charset="0"/>
                        <a:cs typeface="Times New Roman" panose="02020603050405020304" pitchFamily="18" charset="0"/>
                      </a:endParaRPr>
                    </a:p>
                  </a:txBody>
                  <a:tcPr/>
                </a:tc>
              </a:tr>
              <a:tr h="910894">
                <a:tc vMerge="1">
                  <a:txBody>
                    <a:bodyPr/>
                    <a:lstStyle/>
                    <a:p>
                      <a:endParaRPr lang="en-US" dirty="0"/>
                    </a:p>
                  </a:txBody>
                  <a:tcPr/>
                </a:tc>
                <a:tc>
                  <a:txBody>
                    <a:bodyPr/>
                    <a:lstStyle/>
                    <a:p>
                      <a:r>
                        <a:rPr lang="en-US" dirty="0" smtClean="0">
                          <a:latin typeface="Times New Roman" panose="02020603050405020304" pitchFamily="18" charset="0"/>
                          <a:ea typeface="Tahoma" panose="020B0604030504040204" pitchFamily="34" charset="0"/>
                          <a:cs typeface="Times New Roman" panose="02020603050405020304" pitchFamily="18" charset="0"/>
                        </a:rPr>
                        <a:t>Information</a:t>
                      </a:r>
                      <a:r>
                        <a:rPr lang="en-US" baseline="0" dirty="0" smtClean="0">
                          <a:latin typeface="Times New Roman" panose="02020603050405020304" pitchFamily="18" charset="0"/>
                          <a:ea typeface="Tahoma" panose="020B0604030504040204" pitchFamily="34" charset="0"/>
                          <a:cs typeface="Times New Roman" panose="02020603050405020304" pitchFamily="18" charset="0"/>
                        </a:rPr>
                        <a:t> Access </a:t>
                      </a:r>
                      <a:endParaRPr lang="en-US" dirty="0">
                        <a:latin typeface="Times New Roman" panose="02020603050405020304" pitchFamily="18" charset="0"/>
                        <a:ea typeface="Tahoma" panose="020B0604030504040204" pitchFamily="34" charset="0"/>
                        <a:cs typeface="Times New Roman" panose="02020603050405020304" pitchFamily="18" charset="0"/>
                      </a:endParaRPr>
                    </a:p>
                  </a:txBody>
                  <a:tcPr/>
                </a:tc>
                <a:tc>
                  <a:txBody>
                    <a:bodyPr/>
                    <a:lstStyle/>
                    <a:p>
                      <a:r>
                        <a:rPr lang="en-US" dirty="0" smtClean="0">
                          <a:latin typeface="Times New Roman" panose="02020603050405020304" pitchFamily="18" charset="0"/>
                          <a:ea typeface="Tahoma" panose="020B0604030504040204" pitchFamily="34" charset="0"/>
                          <a:cs typeface="Times New Roman" panose="02020603050405020304" pitchFamily="18" charset="0"/>
                        </a:rPr>
                        <a:t>Number</a:t>
                      </a:r>
                      <a:r>
                        <a:rPr lang="en-US" baseline="0" dirty="0" smtClean="0">
                          <a:latin typeface="Times New Roman" panose="02020603050405020304" pitchFamily="18" charset="0"/>
                          <a:ea typeface="Tahoma" panose="020B0604030504040204" pitchFamily="34" charset="0"/>
                          <a:cs typeface="Times New Roman" panose="02020603050405020304" pitchFamily="18" charset="0"/>
                        </a:rPr>
                        <a:t> of internet subscribers per 1000 inhabitants </a:t>
                      </a:r>
                      <a:endParaRPr lang="en-US" dirty="0">
                        <a:latin typeface="Times New Roman" panose="02020603050405020304" pitchFamily="18" charset="0"/>
                        <a:ea typeface="Tahoma" panose="020B0604030504040204" pitchFamily="34" charset="0"/>
                        <a:cs typeface="Times New Roman" panose="02020603050405020304" pitchFamily="18" charset="0"/>
                      </a:endParaRPr>
                    </a:p>
                  </a:txBody>
                  <a:tcPr/>
                </a:tc>
              </a:tr>
            </a:tbl>
          </a:graphicData>
        </a:graphic>
      </p:graphicFrame>
      <p:sp>
        <p:nvSpPr>
          <p:cNvPr id="5" name="TextBox 4"/>
          <p:cNvSpPr txBox="1"/>
          <p:nvPr/>
        </p:nvSpPr>
        <p:spPr>
          <a:xfrm>
            <a:off x="3124200" y="304800"/>
            <a:ext cx="3733800" cy="461665"/>
          </a:xfrm>
          <a:prstGeom prst="rect">
            <a:avLst/>
          </a:prstGeom>
          <a:noFill/>
        </p:spPr>
        <p:txBody>
          <a:bodyPr wrap="square" rtlCol="0">
            <a:spAutoFit/>
          </a:bodyPr>
          <a:lstStyle/>
          <a:p>
            <a:pPr algn="ctr"/>
            <a:r>
              <a:rPr lang="en-US" sz="2400" b="1" dirty="0" smtClean="0"/>
              <a:t>Institutional</a:t>
            </a:r>
            <a:r>
              <a:rPr lang="en-US" dirty="0" smtClean="0"/>
              <a:t> </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81000" y="685800"/>
            <a:ext cx="8229600" cy="5632311"/>
          </a:xfrm>
          <a:prstGeom prst="rect">
            <a:avLst/>
          </a:prstGeom>
          <a:noFill/>
        </p:spPr>
        <p:txBody>
          <a:bodyPr wrap="square" rtlCol="0">
            <a:spAutoFit/>
          </a:bodyPr>
          <a:lstStyle/>
          <a:p>
            <a:pPr>
              <a:lnSpc>
                <a:spcPct val="150000"/>
              </a:lnSpc>
            </a:pPr>
            <a:r>
              <a:rPr lang="en-US" sz="2000" dirty="0" smtClean="0">
                <a:latin typeface="Tahoma" pitchFamily="34" charset="0"/>
                <a:ea typeface="Tahoma" pitchFamily="34" charset="0"/>
                <a:cs typeface="Tahoma" pitchFamily="34" charset="0"/>
              </a:rPr>
              <a:t>What the tables are showing is that if we have to achieve sustainable development, we must have information in both physical and electronic formats to help in national planning. It is the inadequate data for national planning purposes in Nigeria  that led </a:t>
            </a:r>
            <a:r>
              <a:rPr lang="en-US" sz="2000" dirty="0" err="1" smtClean="0">
                <a:latin typeface="Tahoma" pitchFamily="34" charset="0"/>
                <a:ea typeface="Tahoma" pitchFamily="34" charset="0"/>
                <a:cs typeface="Tahoma" pitchFamily="34" charset="0"/>
              </a:rPr>
              <a:t>Stopler</a:t>
            </a:r>
            <a:r>
              <a:rPr lang="en-US" sz="2000" dirty="0" smtClean="0">
                <a:latin typeface="Tahoma" pitchFamily="34" charset="0"/>
                <a:ea typeface="Tahoma" pitchFamily="34" charset="0"/>
                <a:cs typeface="Tahoma" pitchFamily="34" charset="0"/>
              </a:rPr>
              <a:t>  (1996) to produce his classic work titled: Planning Without Facts. The unfortunate situation has hardly changed even today as our newspapers still  carry disconcerting information on the inadequacy of data and information for planning purposes. The assumption we are making here is that by improving the structure, organization  and functions of information systems of which our libraries, archives and recordkeeping are an important part,  that accurate, timely and relevant information can be obtained for planning purposes.</a:t>
            </a:r>
            <a:endParaRPr lang="en-US" sz="2000" dirty="0">
              <a:latin typeface="Tahoma" pitchFamily="34" charset="0"/>
              <a:ea typeface="Tahoma" pitchFamily="34" charset="0"/>
              <a:cs typeface="Tahoma"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04800" y="1219200"/>
            <a:ext cx="8458200" cy="3785652"/>
          </a:xfrm>
          <a:prstGeom prst="rect">
            <a:avLst/>
          </a:prstGeom>
          <a:noFill/>
        </p:spPr>
        <p:txBody>
          <a:bodyPr wrap="square" rtlCol="0">
            <a:spAutoFit/>
          </a:bodyPr>
          <a:lstStyle/>
          <a:p>
            <a:pPr>
              <a:lnSpc>
                <a:spcPct val="150000"/>
              </a:lnSpc>
            </a:pPr>
            <a:r>
              <a:rPr lang="en-US" sz="2000" dirty="0" smtClean="0">
                <a:latin typeface="Tahoma" pitchFamily="34" charset="0"/>
                <a:ea typeface="Tahoma" pitchFamily="34" charset="0"/>
                <a:cs typeface="Tahoma" pitchFamily="34" charset="0"/>
              </a:rPr>
              <a:t>Cronin (1985) had argued that consciously or unconsciously most managers including many of our policy makers resort to a strategy of disjointed incrementalism meaning in practice in the absence of adequate data only a restricted number of options are examined and only a few immediate  consequences considered – best guess estimating in other words. In an ideal world, we should aspire to perfect synoptic rationality based on a thorough-going evaluation of all information pertinent to given decision-making situation.</a:t>
            </a:r>
            <a:endParaRPr lang="en-US" sz="2000" dirty="0">
              <a:latin typeface="Tahoma" pitchFamily="34" charset="0"/>
              <a:ea typeface="Tahoma" pitchFamily="34" charset="0"/>
              <a:cs typeface="Tahoma"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609599" y="152400"/>
            <a:ext cx="7848601" cy="6497618"/>
          </a:xfrm>
        </p:spPr>
        <p:txBody>
          <a:bodyPr>
            <a:normAutofit fontScale="77500" lnSpcReduction="20000"/>
          </a:bodyPr>
          <a:lstStyle/>
          <a:p>
            <a:pPr marL="0" indent="0" algn="ctr">
              <a:lnSpc>
                <a:spcPct val="200000"/>
              </a:lnSpc>
              <a:buNone/>
            </a:pPr>
            <a:r>
              <a:rPr lang="en-US" sz="2000" b="1" dirty="0" smtClean="0">
                <a:latin typeface="Tahoma" pitchFamily="34" charset="0"/>
                <a:ea typeface="Tahoma" pitchFamily="34" charset="0"/>
                <a:cs typeface="Tahoma" pitchFamily="34" charset="0"/>
              </a:rPr>
              <a:t>PREAMBLE </a:t>
            </a:r>
          </a:p>
          <a:p>
            <a:pPr marL="0" indent="0" algn="just">
              <a:lnSpc>
                <a:spcPct val="200000"/>
              </a:lnSpc>
              <a:buNone/>
            </a:pPr>
            <a:r>
              <a:rPr lang="en-US" sz="2000" dirty="0" smtClean="0">
                <a:latin typeface="Tahoma" pitchFamily="34" charset="0"/>
                <a:ea typeface="Tahoma" pitchFamily="34" charset="0"/>
                <a:cs typeface="Tahoma" pitchFamily="34" charset="0"/>
              </a:rPr>
              <a:t>I am particularly grateful to the organizers of this unique conference of the National Institute of Office Administrators and Information Managers and especially of Dr. </a:t>
            </a:r>
            <a:r>
              <a:rPr lang="en-US" sz="2000" dirty="0" err="1" smtClean="0">
                <a:latin typeface="Tahoma" pitchFamily="34" charset="0"/>
                <a:ea typeface="Tahoma" pitchFamily="34" charset="0"/>
                <a:cs typeface="Tahoma" pitchFamily="34" charset="0"/>
              </a:rPr>
              <a:t>Adenekan</a:t>
            </a:r>
            <a:r>
              <a:rPr lang="en-US" sz="2000" dirty="0" smtClean="0">
                <a:latin typeface="Tahoma" pitchFamily="34" charset="0"/>
                <a:ea typeface="Tahoma" pitchFamily="34" charset="0"/>
                <a:cs typeface="Tahoma" pitchFamily="34" charset="0"/>
              </a:rPr>
              <a:t> for inviting me to give this address. Dr. </a:t>
            </a:r>
            <a:r>
              <a:rPr lang="en-US" sz="2000" dirty="0" err="1" smtClean="0">
                <a:latin typeface="Tahoma" pitchFamily="34" charset="0"/>
                <a:ea typeface="Tahoma" pitchFamily="34" charset="0"/>
                <a:cs typeface="Tahoma" pitchFamily="34" charset="0"/>
              </a:rPr>
              <a:t>Adanekan</a:t>
            </a:r>
            <a:r>
              <a:rPr lang="en-US" sz="2000" dirty="0" smtClean="0">
                <a:latin typeface="Tahoma" pitchFamily="34" charset="0"/>
                <a:ea typeface="Tahoma" pitchFamily="34" charset="0"/>
                <a:cs typeface="Tahoma" pitchFamily="34" charset="0"/>
              </a:rPr>
              <a:t> has demonstrated passion, zeal and interest in the association and may be described as the driving spirit of this association. She visited my house not once not twice to ensure I  participate in this conference. Obviously, I have to participate since my life long ambition is to ensure that the management of the information holdings in our organizations (public and private) in Nigeria is carried out effectively and efficiently. </a:t>
            </a:r>
          </a:p>
          <a:p>
            <a:pPr marL="0" indent="0" algn="just">
              <a:lnSpc>
                <a:spcPct val="200000"/>
              </a:lnSpc>
              <a:buNone/>
            </a:pPr>
            <a:r>
              <a:rPr lang="en-US" sz="2000" dirty="0">
                <a:latin typeface="Tahoma" pitchFamily="34" charset="0"/>
                <a:ea typeface="Tahoma" pitchFamily="34" charset="0"/>
                <a:cs typeface="Tahoma" pitchFamily="34" charset="0"/>
              </a:rPr>
              <a:t>	</a:t>
            </a:r>
            <a:r>
              <a:rPr lang="en-US" sz="2000" dirty="0" smtClean="0">
                <a:latin typeface="Tahoma" pitchFamily="34" charset="0"/>
                <a:ea typeface="Tahoma" pitchFamily="34" charset="0"/>
                <a:cs typeface="Tahoma" pitchFamily="34" charset="0"/>
              </a:rPr>
              <a:t>I therefore congratulate Dr. </a:t>
            </a:r>
            <a:r>
              <a:rPr lang="en-US" sz="2000" dirty="0" err="1" smtClean="0">
                <a:latin typeface="Tahoma" pitchFamily="34" charset="0"/>
                <a:ea typeface="Tahoma" pitchFamily="34" charset="0"/>
                <a:cs typeface="Tahoma" pitchFamily="34" charset="0"/>
              </a:rPr>
              <a:t>Adenekan</a:t>
            </a:r>
            <a:r>
              <a:rPr lang="en-US" sz="2000" dirty="0" smtClean="0">
                <a:latin typeface="Tahoma" pitchFamily="34" charset="0"/>
                <a:ea typeface="Tahoma" pitchFamily="34" charset="0"/>
                <a:cs typeface="Tahoma" pitchFamily="34" charset="0"/>
              </a:rPr>
              <a:t> and her colleagues for coming up with this unique conference which is a solid attempt to reposition the association of office administrators and of information managers.   </a:t>
            </a:r>
          </a:p>
          <a:p>
            <a:pPr marL="0" indent="0">
              <a:lnSpc>
                <a:spcPct val="200000"/>
              </a:lnSpc>
              <a:buNone/>
            </a:pPr>
            <a:r>
              <a:rPr lang="en-US" dirty="0" smtClean="0">
                <a:latin typeface="Tahoma" pitchFamily="34" charset="0"/>
                <a:ea typeface="Tahoma" pitchFamily="34" charset="0"/>
                <a:cs typeface="Tahoma" pitchFamily="34" charset="0"/>
              </a:rPr>
              <a:t>   </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457200" y="161364"/>
            <a:ext cx="8305800" cy="6605195"/>
          </a:xfrm>
        </p:spPr>
        <p:txBody>
          <a:bodyPr>
            <a:normAutofit lnSpcReduction="10000"/>
          </a:bodyPr>
          <a:lstStyle/>
          <a:p>
            <a:pPr marL="0" indent="0" algn="ctr">
              <a:lnSpc>
                <a:spcPct val="200000"/>
              </a:lnSpc>
              <a:buNone/>
            </a:pPr>
            <a:r>
              <a:rPr lang="en-US" sz="2000" b="1" dirty="0" smtClean="0">
                <a:latin typeface="Tahoma" pitchFamily="34" charset="0"/>
                <a:ea typeface="Tahoma" pitchFamily="34" charset="0"/>
                <a:cs typeface="Tahoma" pitchFamily="34" charset="0"/>
              </a:rPr>
              <a:t>SUMMARY OF THE "WHY" QUESTIONS</a:t>
            </a:r>
          </a:p>
          <a:p>
            <a:pPr marL="0" indent="0" algn="just">
              <a:lnSpc>
                <a:spcPct val="200000"/>
              </a:lnSpc>
              <a:buNone/>
            </a:pPr>
            <a:r>
              <a:rPr lang="en-US" sz="2000" b="1" dirty="0" smtClean="0">
                <a:latin typeface="Tahoma" pitchFamily="34" charset="0"/>
                <a:ea typeface="Tahoma" pitchFamily="34" charset="0"/>
                <a:cs typeface="Tahoma" pitchFamily="34" charset="0"/>
              </a:rPr>
              <a:t>The objectives of recorded information management are to : </a:t>
            </a:r>
          </a:p>
          <a:p>
            <a:pPr marL="0" indent="0" algn="just">
              <a:lnSpc>
                <a:spcPct val="200000"/>
              </a:lnSpc>
              <a:buNone/>
            </a:pPr>
            <a:r>
              <a:rPr lang="en-US" sz="2000" dirty="0" smtClean="0">
                <a:latin typeface="Tahoma" pitchFamily="34" charset="0"/>
                <a:ea typeface="Tahoma" pitchFamily="34" charset="0"/>
                <a:cs typeface="Tahoma" pitchFamily="34" charset="0"/>
              </a:rPr>
              <a:t>- Provide the right information to the right person at the right time at the lowest possible cost </a:t>
            </a:r>
          </a:p>
          <a:p>
            <a:pPr marL="0" indent="0" algn="just">
              <a:lnSpc>
                <a:spcPct val="200000"/>
              </a:lnSpc>
              <a:buNone/>
            </a:pPr>
            <a:r>
              <a:rPr lang="en-US" sz="2000" dirty="0" smtClean="0">
                <a:latin typeface="Tahoma" pitchFamily="34" charset="0"/>
                <a:ea typeface="Tahoma" pitchFamily="34" charset="0"/>
                <a:cs typeface="Tahoma" pitchFamily="34" charset="0"/>
              </a:rPr>
              <a:t>- Facilitate compliance with current legislation </a:t>
            </a:r>
          </a:p>
          <a:p>
            <a:pPr marL="0" indent="0" algn="just">
              <a:lnSpc>
                <a:spcPct val="200000"/>
              </a:lnSpc>
              <a:buNone/>
            </a:pPr>
            <a:r>
              <a:rPr lang="en-US" sz="2000" dirty="0" smtClean="0">
                <a:latin typeface="Tahoma" pitchFamily="34" charset="0"/>
                <a:ea typeface="Tahoma" pitchFamily="34" charset="0"/>
                <a:cs typeface="Tahoma" pitchFamily="34" charset="0"/>
              </a:rPr>
              <a:t>- Systematically control records from creation to final disposition </a:t>
            </a:r>
          </a:p>
          <a:p>
            <a:pPr marL="0" indent="0" algn="just">
              <a:lnSpc>
                <a:spcPct val="200000"/>
              </a:lnSpc>
              <a:buNone/>
            </a:pPr>
            <a:r>
              <a:rPr lang="en-US" sz="2000" dirty="0" smtClean="0">
                <a:latin typeface="Tahoma" pitchFamily="34" charset="0"/>
                <a:ea typeface="Tahoma" pitchFamily="34" charset="0"/>
                <a:cs typeface="Tahoma" pitchFamily="34" charset="0"/>
              </a:rPr>
              <a:t>Ensure that records can be admissible in court as evidence and </a:t>
            </a:r>
          </a:p>
          <a:p>
            <a:pPr marL="0" indent="0" algn="just">
              <a:lnSpc>
                <a:spcPct val="200000"/>
              </a:lnSpc>
              <a:buNone/>
            </a:pPr>
            <a:r>
              <a:rPr lang="en-US" sz="2000" dirty="0" smtClean="0">
                <a:latin typeface="Tahoma" pitchFamily="34" charset="0"/>
                <a:ea typeface="Tahoma" pitchFamily="34" charset="0"/>
                <a:cs typeface="Tahoma" pitchFamily="34" charset="0"/>
              </a:rPr>
              <a:t>- Protect the organization of government from risk</a:t>
            </a:r>
          </a:p>
          <a:p>
            <a:pPr marL="0" indent="0" algn="just">
              <a:lnSpc>
                <a:spcPct val="200000"/>
              </a:lnSpc>
              <a:buNone/>
            </a:pPr>
            <a:r>
              <a:rPr lang="en-US" sz="2000" dirty="0" smtClean="0">
                <a:latin typeface="Tahoma" pitchFamily="34" charset="0"/>
                <a:ea typeface="Tahoma" pitchFamily="34" charset="0"/>
                <a:cs typeface="Tahoma" pitchFamily="34" charset="0"/>
              </a:rPr>
              <a:t>- Provide reliable, legally verifiable source of evidence of decisions and actions</a:t>
            </a:r>
          </a:p>
          <a:p>
            <a:pPr marL="0" indent="0" algn="just">
              <a:lnSpc>
                <a:spcPct val="200000"/>
              </a:lnSpc>
              <a:buNone/>
            </a:pPr>
            <a:endParaRPr lang="en-US" sz="2000" dirty="0" smtClean="0">
              <a:latin typeface="Tahoma" pitchFamily="34" charset="0"/>
              <a:ea typeface="Tahoma" pitchFamily="34" charset="0"/>
              <a:cs typeface="Tahoma"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609600" y="182880"/>
            <a:ext cx="8077200" cy="6572922"/>
          </a:xfrm>
        </p:spPr>
        <p:txBody>
          <a:bodyPr>
            <a:normAutofit/>
          </a:bodyPr>
          <a:lstStyle/>
          <a:p>
            <a:pPr marL="0" indent="0" algn="just">
              <a:lnSpc>
                <a:spcPct val="200000"/>
              </a:lnSpc>
              <a:buNone/>
            </a:pPr>
            <a:r>
              <a:rPr lang="en-US" sz="2000" dirty="0">
                <a:latin typeface="Times New Roman" panose="02020603050405020304" pitchFamily="18" charset="0"/>
                <a:cs typeface="Times New Roman" panose="02020603050405020304" pitchFamily="18" charset="0"/>
              </a:rPr>
              <a:t>- </a:t>
            </a:r>
            <a:r>
              <a:rPr lang="en-US" sz="2000" dirty="0">
                <a:latin typeface="Tahoma" pitchFamily="34" charset="0"/>
                <a:ea typeface="Tahoma" pitchFamily="34" charset="0"/>
                <a:cs typeface="Tahoma" pitchFamily="34" charset="0"/>
              </a:rPr>
              <a:t>Without access to records, the public may not have the evidence to hold public officials accountable or to insist on the prosecution of corruption and fraud.  </a:t>
            </a:r>
          </a:p>
          <a:p>
            <a:pPr marL="0" indent="0" algn="just">
              <a:lnSpc>
                <a:spcPct val="200000"/>
              </a:lnSpc>
              <a:buNone/>
            </a:pPr>
            <a:r>
              <a:rPr lang="en-US" sz="2000" dirty="0">
                <a:latin typeface="Tahoma" pitchFamily="34" charset="0"/>
                <a:ea typeface="Tahoma" pitchFamily="34" charset="0"/>
                <a:cs typeface="Tahoma" pitchFamily="34" charset="0"/>
              </a:rPr>
              <a:t>- Provide better documentation more efficiently</a:t>
            </a:r>
          </a:p>
          <a:p>
            <a:pPr marL="0" indent="0" algn="just">
              <a:lnSpc>
                <a:spcPct val="200000"/>
              </a:lnSpc>
              <a:buNone/>
            </a:pPr>
            <a:r>
              <a:rPr lang="en-US" sz="2000" dirty="0">
                <a:latin typeface="Tahoma" pitchFamily="34" charset="0"/>
                <a:ea typeface="Tahoma" pitchFamily="34" charset="0"/>
                <a:cs typeface="Tahoma" pitchFamily="34" charset="0"/>
              </a:rPr>
              <a:t>- Protect records from inappropriate access </a:t>
            </a:r>
            <a:endParaRPr lang="en-US" sz="2000" dirty="0" smtClean="0">
              <a:latin typeface="Tahoma" pitchFamily="34" charset="0"/>
              <a:ea typeface="Tahoma" pitchFamily="34" charset="0"/>
              <a:cs typeface="Tahoma" pitchFamily="34" charset="0"/>
            </a:endParaRPr>
          </a:p>
          <a:p>
            <a:pPr marL="0" indent="0" algn="just">
              <a:lnSpc>
                <a:spcPct val="200000"/>
              </a:lnSpc>
              <a:buNone/>
            </a:pPr>
            <a:r>
              <a:rPr lang="en-US" sz="2000" dirty="0" smtClean="0">
                <a:latin typeface="Tahoma" pitchFamily="34" charset="0"/>
                <a:ea typeface="Tahoma" pitchFamily="34" charset="0"/>
                <a:cs typeface="Tahoma" pitchFamily="34" charset="0"/>
              </a:rPr>
              <a:t>- Provide continuity in the event of a disaster </a:t>
            </a:r>
          </a:p>
          <a:p>
            <a:pPr marL="0" indent="0" algn="just">
              <a:lnSpc>
                <a:spcPct val="200000"/>
              </a:lnSpc>
              <a:buNone/>
            </a:pPr>
            <a:r>
              <a:rPr lang="en-US" sz="2000" dirty="0" smtClean="0">
                <a:latin typeface="Tahoma" pitchFamily="34" charset="0"/>
                <a:ea typeface="Tahoma" pitchFamily="34" charset="0"/>
                <a:cs typeface="Tahoma" pitchFamily="34" charset="0"/>
              </a:rPr>
              <a:t>- protect the rights of the organization its employees and customers. </a:t>
            </a:r>
          </a:p>
          <a:p>
            <a:pPr marL="0" indent="0">
              <a:buNone/>
            </a:pPr>
            <a:endParaRPr lang="en-US" sz="20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533400" y="139848"/>
            <a:ext cx="8153400" cy="6615953"/>
          </a:xfrm>
        </p:spPr>
        <p:txBody>
          <a:bodyPr>
            <a:normAutofit/>
          </a:bodyPr>
          <a:lstStyle/>
          <a:p>
            <a:pPr marL="0" indent="0" algn="just">
              <a:lnSpc>
                <a:spcPct val="200000"/>
              </a:lnSpc>
              <a:buNone/>
            </a:pPr>
            <a:r>
              <a:rPr lang="en-US" sz="2000" b="1" dirty="0">
                <a:latin typeface="Tahoma" pitchFamily="34" charset="0"/>
                <a:ea typeface="Tahoma" pitchFamily="34" charset="0"/>
                <a:cs typeface="Tahoma" pitchFamily="34" charset="0"/>
              </a:rPr>
              <a:t>Why Questions </a:t>
            </a:r>
          </a:p>
          <a:p>
            <a:pPr marL="0" indent="0" algn="just">
              <a:lnSpc>
                <a:spcPct val="200000"/>
              </a:lnSpc>
              <a:buNone/>
            </a:pPr>
            <a:r>
              <a:rPr lang="en-US" sz="2000" b="1" dirty="0">
                <a:latin typeface="Tahoma" pitchFamily="34" charset="0"/>
                <a:ea typeface="Tahoma" pitchFamily="34" charset="0"/>
                <a:cs typeface="Tahoma" pitchFamily="34" charset="0"/>
              </a:rPr>
              <a:t>Introduction </a:t>
            </a:r>
          </a:p>
          <a:p>
            <a:pPr marL="0" indent="0" algn="just">
              <a:lnSpc>
                <a:spcPct val="200000"/>
              </a:lnSpc>
              <a:buNone/>
            </a:pPr>
            <a:r>
              <a:rPr lang="en-US" sz="2000" b="1" dirty="0">
                <a:latin typeface="Tahoma" pitchFamily="34" charset="0"/>
                <a:ea typeface="Tahoma" pitchFamily="34" charset="0"/>
                <a:cs typeface="Tahoma" pitchFamily="34" charset="0"/>
              </a:rPr>
              <a:t>Why is </a:t>
            </a:r>
            <a:r>
              <a:rPr lang="en-US" sz="2000" b="1" dirty="0" smtClean="0">
                <a:latin typeface="Tahoma" pitchFamily="34" charset="0"/>
                <a:ea typeface="Tahoma" pitchFamily="34" charset="0"/>
                <a:cs typeface="Tahoma" pitchFamily="34" charset="0"/>
              </a:rPr>
              <a:t>recordkeeping by information managers generally important? </a:t>
            </a:r>
          </a:p>
          <a:p>
            <a:pPr marL="0" indent="0" algn="just">
              <a:lnSpc>
                <a:spcPct val="200000"/>
              </a:lnSpc>
              <a:buNone/>
            </a:pPr>
            <a:r>
              <a:rPr lang="en-US" sz="2000" dirty="0" smtClean="0">
                <a:latin typeface="Tahoma" pitchFamily="34" charset="0"/>
                <a:ea typeface="Tahoma" pitchFamily="34" charset="0"/>
                <a:cs typeface="Tahoma" pitchFamily="34" charset="0"/>
              </a:rPr>
              <a:t>- Recordkeeping is a fundamental activity of public administration </a:t>
            </a:r>
          </a:p>
          <a:p>
            <a:pPr marL="0" indent="0" algn="just">
              <a:lnSpc>
                <a:spcPct val="200000"/>
              </a:lnSpc>
              <a:buNone/>
            </a:pPr>
            <a:r>
              <a:rPr lang="en-US" sz="2000" dirty="0" smtClean="0">
                <a:latin typeface="Tahoma" pitchFamily="34" charset="0"/>
                <a:ea typeface="Tahoma" pitchFamily="34" charset="0"/>
                <a:cs typeface="Tahoma" pitchFamily="34" charset="0"/>
              </a:rPr>
              <a:t>- Without records, there can be no rule of law and accountability </a:t>
            </a:r>
          </a:p>
          <a:p>
            <a:pPr marL="0" indent="0" algn="just">
              <a:lnSpc>
                <a:spcPct val="200000"/>
              </a:lnSpc>
              <a:buNone/>
            </a:pPr>
            <a:r>
              <a:rPr lang="en-US" sz="2000" dirty="0" smtClean="0">
                <a:latin typeface="Tahoma" pitchFamily="34" charset="0"/>
                <a:ea typeface="Tahoma" pitchFamily="34" charset="0"/>
                <a:cs typeface="Tahoma" pitchFamily="34" charset="0"/>
              </a:rPr>
              <a:t>- Public servants and official must have information to carry out their work and records represent a crucial source of such information.   </a:t>
            </a:r>
            <a:endParaRPr lang="en-US" sz="2000" dirty="0">
              <a:latin typeface="Tahoma" pitchFamily="34" charset="0"/>
              <a:ea typeface="Tahoma" pitchFamily="34" charset="0"/>
              <a:cs typeface="Tahoma" pitchFamily="34" charset="0"/>
            </a:endParaRPr>
          </a:p>
          <a:p>
            <a:pPr marL="0" indent="0">
              <a:buNone/>
            </a:pPr>
            <a:endParaRPr lang="en-US" sz="20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533400" y="512782"/>
            <a:ext cx="8153400" cy="6497618"/>
          </a:xfrm>
        </p:spPr>
        <p:txBody>
          <a:bodyPr>
            <a:normAutofit/>
          </a:bodyPr>
          <a:lstStyle/>
          <a:p>
            <a:pPr marL="0" indent="0" algn="just">
              <a:lnSpc>
                <a:spcPct val="200000"/>
              </a:lnSpc>
              <a:buNone/>
            </a:pPr>
            <a:r>
              <a:rPr lang="en-US" sz="2000" dirty="0" smtClean="0">
                <a:latin typeface="Tahoma" pitchFamily="34" charset="0"/>
                <a:ea typeface="Tahoma" pitchFamily="34" charset="0"/>
                <a:cs typeface="Tahoma" pitchFamily="34" charset="0"/>
              </a:rPr>
              <a:t>The collapse of Recordkeeping Systems in Nigeria and the raison </a:t>
            </a:r>
            <a:r>
              <a:rPr lang="en-US" sz="2000" dirty="0" err="1" smtClean="0">
                <a:latin typeface="Tahoma" pitchFamily="34" charset="0"/>
                <a:ea typeface="Tahoma" pitchFamily="34" charset="0"/>
                <a:cs typeface="Tahoma" pitchFamily="34" charset="0"/>
              </a:rPr>
              <a:t>d’etre</a:t>
            </a:r>
            <a:r>
              <a:rPr lang="en-US" sz="2000" dirty="0" smtClean="0">
                <a:latin typeface="Tahoma" pitchFamily="34" charset="0"/>
                <a:ea typeface="Tahoma" pitchFamily="34" charset="0"/>
                <a:cs typeface="Tahoma" pitchFamily="34" charset="0"/>
              </a:rPr>
              <a:t> for office administrators and information managers </a:t>
            </a:r>
          </a:p>
          <a:p>
            <a:pPr marL="0" indent="0" algn="just">
              <a:lnSpc>
                <a:spcPct val="200000"/>
              </a:lnSpc>
              <a:buNone/>
            </a:pPr>
            <a:r>
              <a:rPr lang="en-US" sz="2000" dirty="0" smtClean="0">
                <a:latin typeface="Tahoma" pitchFamily="34" charset="0"/>
                <a:ea typeface="Tahoma" pitchFamily="34" charset="0"/>
                <a:cs typeface="Tahoma" pitchFamily="34" charset="0"/>
              </a:rPr>
              <a:t>Prior to independence, well structured recordkeeping systems were in place with well trained staff. The colonial administration left Nigeria with a National Archives for the safekeeping of important national records and considered that regions will establish parallel state archives for state. This, unfortunately did not happen. Many states are yet to have archives and many organizations lack institutional archives. </a:t>
            </a:r>
          </a:p>
          <a:p>
            <a:pPr marL="0" indent="0" algn="just">
              <a:lnSpc>
                <a:spcPct val="200000"/>
              </a:lnSpc>
              <a:buNone/>
            </a:pPr>
            <a:endParaRPr lang="en-US" sz="2000" dirty="0" smtClean="0">
              <a:latin typeface="Tahoma" pitchFamily="34" charset="0"/>
              <a:ea typeface="Tahoma" pitchFamily="34" charset="0"/>
              <a:cs typeface="Tahoma" pitchFamily="34"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533400" y="139848"/>
            <a:ext cx="8153400" cy="6519135"/>
          </a:xfrm>
        </p:spPr>
        <p:txBody>
          <a:bodyPr>
            <a:normAutofit fontScale="85000" lnSpcReduction="10000"/>
          </a:bodyPr>
          <a:lstStyle/>
          <a:p>
            <a:pPr marL="0" indent="0" algn="just">
              <a:lnSpc>
                <a:spcPct val="200000"/>
              </a:lnSpc>
              <a:buNone/>
            </a:pPr>
            <a:r>
              <a:rPr lang="en-US" sz="2000" b="1" dirty="0" smtClean="0">
                <a:latin typeface="Tahoma" pitchFamily="34" charset="0"/>
                <a:ea typeface="Tahoma" pitchFamily="34" charset="0"/>
                <a:cs typeface="Tahoma" pitchFamily="34" charset="0"/>
              </a:rPr>
              <a:t>Why Recordkeeping systems in Nigeria collapsed </a:t>
            </a:r>
          </a:p>
          <a:p>
            <a:pPr marL="0" indent="0" algn="just">
              <a:lnSpc>
                <a:spcPct val="200000"/>
              </a:lnSpc>
              <a:buNone/>
            </a:pPr>
            <a:r>
              <a:rPr lang="en-US" sz="2000" dirty="0" smtClean="0">
                <a:latin typeface="Tahoma" pitchFamily="34" charset="0"/>
                <a:ea typeface="Tahoma" pitchFamily="34" charset="0"/>
                <a:cs typeface="Tahoma" pitchFamily="34" charset="0"/>
              </a:rPr>
              <a:t>Some reasons for the collapse of recordkeeping systems in Nigeria are: </a:t>
            </a:r>
          </a:p>
          <a:p>
            <a:pPr marL="0" indent="0" algn="just">
              <a:lnSpc>
                <a:spcPct val="200000"/>
              </a:lnSpc>
              <a:buNone/>
            </a:pPr>
            <a:r>
              <a:rPr lang="en-US" sz="2000" dirty="0" smtClean="0">
                <a:latin typeface="Tahoma" pitchFamily="34" charset="0"/>
                <a:ea typeface="Tahoma" pitchFamily="34" charset="0"/>
                <a:cs typeface="Tahoma" pitchFamily="34" charset="0"/>
              </a:rPr>
              <a:t>- Informal practices supplanted formal rules</a:t>
            </a:r>
            <a:endParaRPr lang="en-US" sz="2000" dirty="0" smtClean="0">
              <a:latin typeface="Times New Roman" panose="02020603050405020304" pitchFamily="18" charset="0"/>
              <a:cs typeface="Times New Roman" panose="02020603050405020304" pitchFamily="18" charset="0"/>
            </a:endParaRPr>
          </a:p>
          <a:p>
            <a:pPr marL="0" indent="0" algn="just">
              <a:lnSpc>
                <a:spcPct val="200000"/>
              </a:lnSpc>
              <a:buNone/>
            </a:pPr>
            <a:r>
              <a:rPr lang="en-US" sz="2000" dirty="0" smtClean="0">
                <a:latin typeface="Times New Roman" panose="02020603050405020304" pitchFamily="18" charset="0"/>
                <a:cs typeface="Times New Roman" panose="02020603050405020304" pitchFamily="18" charset="0"/>
              </a:rPr>
              <a:t> </a:t>
            </a:r>
            <a:r>
              <a:rPr lang="en-US" sz="2000" dirty="0" smtClean="0">
                <a:latin typeface="Tahoma" pitchFamily="34" charset="0"/>
                <a:ea typeface="Tahoma" pitchFamily="34" charset="0"/>
                <a:cs typeface="Tahoma" pitchFamily="34" charset="0"/>
              </a:rPr>
              <a:t>Provision of employment became a priority while efficient public administration became secondary. </a:t>
            </a:r>
          </a:p>
          <a:p>
            <a:pPr marL="0" indent="0" algn="just">
              <a:lnSpc>
                <a:spcPct val="200000"/>
              </a:lnSpc>
              <a:buNone/>
            </a:pPr>
            <a:r>
              <a:rPr lang="en-US" sz="2000" dirty="0" smtClean="0">
                <a:latin typeface="Tahoma" pitchFamily="34" charset="0"/>
                <a:ea typeface="Tahoma" pitchFamily="34" charset="0"/>
                <a:cs typeface="Tahoma" pitchFamily="34" charset="0"/>
              </a:rPr>
              <a:t>- There was proliferation of paper records in offices and these are poorly managed </a:t>
            </a:r>
          </a:p>
          <a:p>
            <a:pPr marL="0" indent="0" algn="just">
              <a:lnSpc>
                <a:spcPct val="200000"/>
              </a:lnSpc>
              <a:buNone/>
            </a:pPr>
            <a:r>
              <a:rPr lang="en-US" sz="2000" dirty="0" smtClean="0">
                <a:latin typeface="Tahoma" pitchFamily="34" charset="0"/>
                <a:ea typeface="Tahoma" pitchFamily="34" charset="0"/>
                <a:cs typeface="Tahoma" pitchFamily="34" charset="0"/>
              </a:rPr>
              <a:t>- Lack of incentives to maintain efficient recordkeeping and allocate adequate resources for the storage and deployment of trained staff </a:t>
            </a:r>
          </a:p>
          <a:p>
            <a:pPr marL="0" indent="0" algn="just">
              <a:lnSpc>
                <a:spcPct val="200000"/>
              </a:lnSpc>
              <a:buNone/>
            </a:pPr>
            <a:r>
              <a:rPr lang="en-US" sz="2000" dirty="0" smtClean="0">
                <a:latin typeface="Tahoma" pitchFamily="34" charset="0"/>
                <a:ea typeface="Tahoma" pitchFamily="34" charset="0"/>
                <a:cs typeface="Tahoma" pitchFamily="34" charset="0"/>
              </a:rPr>
              <a:t>- Lack of training of the right type </a:t>
            </a:r>
          </a:p>
          <a:p>
            <a:pPr marL="0" indent="0" algn="just">
              <a:lnSpc>
                <a:spcPct val="200000"/>
              </a:lnSpc>
              <a:buNone/>
            </a:pPr>
            <a:r>
              <a:rPr lang="en-US" sz="2000" dirty="0" smtClean="0">
                <a:latin typeface="Tahoma" pitchFamily="34" charset="0"/>
                <a:ea typeface="Tahoma" pitchFamily="34" charset="0"/>
                <a:cs typeface="Tahoma" pitchFamily="34" charset="0"/>
              </a:rPr>
              <a:t>-Reluctance to destroy records even when they cease to have any value </a:t>
            </a:r>
          </a:p>
          <a:p>
            <a:pPr marL="0" indent="0" algn="just">
              <a:lnSpc>
                <a:spcPct val="200000"/>
              </a:lnSpc>
              <a:buNone/>
            </a:pPr>
            <a:r>
              <a:rPr lang="en-US" sz="2000" dirty="0" smtClean="0">
                <a:latin typeface="Tahoma" pitchFamily="34" charset="0"/>
                <a:ea typeface="Tahoma" pitchFamily="34" charset="0"/>
                <a:cs typeface="Tahoma" pitchFamily="34" charset="0"/>
              </a:rPr>
              <a:t>- The arrival of information technology which ballooned the volume of records </a:t>
            </a:r>
            <a:endParaRPr lang="en-US" sz="2000" dirty="0">
              <a:latin typeface="Tahoma" pitchFamily="34" charset="0"/>
              <a:ea typeface="Tahoma" pitchFamily="34" charset="0"/>
              <a:cs typeface="Tahoma" pitchFamily="34"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381000"/>
            <a:ext cx="8001000" cy="6858000"/>
          </a:xfrm>
        </p:spPr>
        <p:txBody>
          <a:bodyPr>
            <a:noAutofit/>
          </a:bodyPr>
          <a:lstStyle/>
          <a:p>
            <a:pPr marL="0" indent="0" algn="just">
              <a:buNone/>
            </a:pPr>
            <a:r>
              <a:rPr lang="en-US" sz="1800" dirty="0" smtClean="0">
                <a:latin typeface="Tahoma" pitchFamily="34" charset="0"/>
                <a:ea typeface="Tahoma" pitchFamily="34" charset="0"/>
                <a:cs typeface="Tahoma" pitchFamily="34" charset="0"/>
              </a:rPr>
              <a:t>We may look at the relationship between key government objectives and the supporting records for the objectives of sustainable development as further illustration of the value of records: </a:t>
            </a:r>
          </a:p>
          <a:p>
            <a:pPr marL="0" indent="0" algn="just">
              <a:lnSpc>
                <a:spcPct val="200000"/>
              </a:lnSpc>
              <a:buNone/>
            </a:pPr>
            <a:endParaRPr lang="en-US" sz="2000" dirty="0">
              <a:latin typeface="Tahoma" pitchFamily="34" charset="0"/>
              <a:ea typeface="Tahoma" pitchFamily="34" charset="0"/>
              <a:cs typeface="Tahoma" pitchFamily="34" charset="0"/>
            </a:endParaRPr>
          </a:p>
          <a:p>
            <a:pPr marL="0" indent="0" algn="just">
              <a:lnSpc>
                <a:spcPct val="200000"/>
              </a:lnSpc>
              <a:buNone/>
            </a:pPr>
            <a:endParaRPr lang="en-US" sz="2000" dirty="0" smtClean="0">
              <a:latin typeface="Tahoma" pitchFamily="34" charset="0"/>
              <a:ea typeface="Tahoma" pitchFamily="34" charset="0"/>
              <a:cs typeface="Tahoma" pitchFamily="34" charset="0"/>
            </a:endParaRPr>
          </a:p>
          <a:p>
            <a:pPr marL="0" indent="0" algn="just">
              <a:lnSpc>
                <a:spcPct val="200000"/>
              </a:lnSpc>
              <a:buNone/>
            </a:pPr>
            <a:endParaRPr lang="en-US" sz="2000" dirty="0">
              <a:latin typeface="Tahoma" pitchFamily="34" charset="0"/>
              <a:ea typeface="Tahoma" pitchFamily="34" charset="0"/>
              <a:cs typeface="Tahoma" pitchFamily="34" charset="0"/>
            </a:endParaRPr>
          </a:p>
          <a:p>
            <a:pPr marL="0" indent="0" algn="just">
              <a:lnSpc>
                <a:spcPct val="200000"/>
              </a:lnSpc>
              <a:buNone/>
            </a:pPr>
            <a:endParaRPr lang="en-US" sz="2000" dirty="0" smtClean="0">
              <a:latin typeface="Tahoma" pitchFamily="34" charset="0"/>
              <a:ea typeface="Tahoma" pitchFamily="34" charset="0"/>
              <a:cs typeface="Tahoma" pitchFamily="34" charset="0"/>
            </a:endParaRPr>
          </a:p>
          <a:p>
            <a:pPr marL="0" indent="0" algn="just">
              <a:lnSpc>
                <a:spcPct val="200000"/>
              </a:lnSpc>
              <a:buNone/>
            </a:pPr>
            <a:endParaRPr lang="en-US" sz="2000" dirty="0">
              <a:latin typeface="Tahoma" pitchFamily="34" charset="0"/>
              <a:ea typeface="Tahoma" pitchFamily="34" charset="0"/>
              <a:cs typeface="Tahoma" pitchFamily="34" charset="0"/>
            </a:endParaRPr>
          </a:p>
          <a:p>
            <a:pPr marL="0" indent="0" algn="just">
              <a:lnSpc>
                <a:spcPct val="200000"/>
              </a:lnSpc>
              <a:buNone/>
            </a:pPr>
            <a:endParaRPr lang="en-US" sz="2000" dirty="0" smtClean="0">
              <a:latin typeface="Tahoma" pitchFamily="34" charset="0"/>
              <a:ea typeface="Tahoma" pitchFamily="34" charset="0"/>
              <a:cs typeface="Tahoma" pitchFamily="34" charset="0"/>
            </a:endParaRPr>
          </a:p>
          <a:p>
            <a:pPr marL="0" indent="0" algn="just">
              <a:buNone/>
            </a:pPr>
            <a:endParaRPr lang="en-US" sz="1600" dirty="0" smtClean="0">
              <a:latin typeface="Tahoma" pitchFamily="34" charset="0"/>
              <a:ea typeface="Tahoma" pitchFamily="34" charset="0"/>
              <a:cs typeface="Tahoma" pitchFamily="34" charset="0"/>
            </a:endParaRPr>
          </a:p>
          <a:p>
            <a:pPr marL="0" indent="0" algn="just">
              <a:buNone/>
            </a:pPr>
            <a:endParaRPr lang="en-US" sz="1600" dirty="0" smtClean="0">
              <a:latin typeface="Tahoma" pitchFamily="34" charset="0"/>
              <a:ea typeface="Tahoma" pitchFamily="34" charset="0"/>
              <a:cs typeface="Tahoma" pitchFamily="34" charset="0"/>
            </a:endParaRPr>
          </a:p>
          <a:p>
            <a:pPr marL="0" indent="0" algn="just">
              <a:buNone/>
            </a:pPr>
            <a:r>
              <a:rPr lang="en-US" sz="1600" dirty="0" smtClean="0">
                <a:latin typeface="Tahoma" pitchFamily="34" charset="0"/>
                <a:ea typeface="Tahoma" pitchFamily="34" charset="0"/>
                <a:cs typeface="Tahoma" pitchFamily="34" charset="0"/>
              </a:rPr>
              <a:t>We note that while records management and archival system collapsed in Nigeria, there have been huge developments in this field in Europe, North America, Australia and even in some African countries such as Ghana, </a:t>
            </a:r>
            <a:endParaRPr lang="en-US" sz="1600" dirty="0">
              <a:latin typeface="Tahoma" pitchFamily="34" charset="0"/>
              <a:ea typeface="Tahoma" pitchFamily="34" charset="0"/>
              <a:cs typeface="Tahoma" pitchFamily="34" charset="0"/>
            </a:endParaRPr>
          </a:p>
        </p:txBody>
      </p:sp>
      <p:graphicFrame>
        <p:nvGraphicFramePr>
          <p:cNvPr id="4" name="Table 3"/>
          <p:cNvGraphicFramePr>
            <a:graphicFrameLocks noGrp="1"/>
          </p:cNvGraphicFramePr>
          <p:nvPr>
            <p:extLst>
              <p:ext uri="{D42A27DB-BD31-4B8C-83A1-F6EECF244321}">
                <p14:modId xmlns:p14="http://schemas.microsoft.com/office/powerpoint/2010/main" val="1923687652"/>
              </p:ext>
            </p:extLst>
          </p:nvPr>
        </p:nvGraphicFramePr>
        <p:xfrm>
          <a:off x="225014" y="1402080"/>
          <a:ext cx="8625840" cy="4389120"/>
        </p:xfrm>
        <a:graphic>
          <a:graphicData uri="http://schemas.openxmlformats.org/drawingml/2006/table">
            <a:tbl>
              <a:tblPr firstRow="1" bandRow="1">
                <a:tableStyleId>{5940675A-B579-460E-94D1-54222C63F5DA}</a:tableStyleId>
              </a:tblPr>
              <a:tblGrid>
                <a:gridCol w="420445"/>
                <a:gridCol w="1863762"/>
                <a:gridCol w="6341633"/>
              </a:tblGrid>
              <a:tr h="537744">
                <a:tc>
                  <a:txBody>
                    <a:bodyPr/>
                    <a:lstStyle/>
                    <a:p>
                      <a:pPr algn="l"/>
                      <a:r>
                        <a:rPr lang="en-US" dirty="0" smtClean="0">
                          <a:latin typeface="Times New Roman" panose="02020603050405020304" pitchFamily="18" charset="0"/>
                          <a:cs typeface="Times New Roman" panose="02020603050405020304" pitchFamily="18" charset="0"/>
                        </a:rPr>
                        <a:t>S/N </a:t>
                      </a:r>
                      <a:endParaRPr lang="en-US" dirty="0">
                        <a:latin typeface="Times New Roman" panose="02020603050405020304" pitchFamily="18" charset="0"/>
                        <a:cs typeface="Times New Roman" panose="02020603050405020304" pitchFamily="18" charset="0"/>
                      </a:endParaRPr>
                    </a:p>
                  </a:txBody>
                  <a:tcPr marL="68580" marR="68580"/>
                </a:tc>
                <a:tc>
                  <a:txBody>
                    <a:bodyPr/>
                    <a:lstStyle/>
                    <a:p>
                      <a:pPr algn="l"/>
                      <a:r>
                        <a:rPr lang="en-US" dirty="0" smtClean="0">
                          <a:latin typeface="Times New Roman" panose="02020603050405020304" pitchFamily="18" charset="0"/>
                          <a:cs typeface="Times New Roman" panose="02020603050405020304" pitchFamily="18" charset="0"/>
                        </a:rPr>
                        <a:t>Governance</a:t>
                      </a:r>
                      <a:r>
                        <a:rPr lang="en-US" baseline="0" dirty="0" smtClean="0">
                          <a:latin typeface="Times New Roman" panose="02020603050405020304" pitchFamily="18" charset="0"/>
                          <a:cs typeface="Times New Roman" panose="02020603050405020304" pitchFamily="18" charset="0"/>
                        </a:rPr>
                        <a:t> Objective </a:t>
                      </a:r>
                      <a:endParaRPr lang="en-US" dirty="0">
                        <a:latin typeface="Times New Roman" panose="02020603050405020304" pitchFamily="18" charset="0"/>
                        <a:cs typeface="Times New Roman" panose="02020603050405020304" pitchFamily="18" charset="0"/>
                      </a:endParaRPr>
                    </a:p>
                  </a:txBody>
                  <a:tcPr marL="68580" marR="68580"/>
                </a:tc>
                <a:tc>
                  <a:txBody>
                    <a:bodyPr/>
                    <a:lstStyle/>
                    <a:p>
                      <a:pPr algn="l"/>
                      <a:r>
                        <a:rPr lang="en-US" dirty="0" smtClean="0">
                          <a:latin typeface="Times New Roman" panose="02020603050405020304" pitchFamily="18" charset="0"/>
                          <a:cs typeface="Times New Roman" panose="02020603050405020304" pitchFamily="18" charset="0"/>
                        </a:rPr>
                        <a:t>Key</a:t>
                      </a:r>
                      <a:r>
                        <a:rPr lang="en-US" baseline="0" dirty="0" smtClean="0">
                          <a:latin typeface="Times New Roman" panose="02020603050405020304" pitchFamily="18" charset="0"/>
                          <a:cs typeface="Times New Roman" panose="02020603050405020304" pitchFamily="18" charset="0"/>
                        </a:rPr>
                        <a:t> Records Required </a:t>
                      </a:r>
                      <a:endParaRPr lang="en-US" dirty="0">
                        <a:latin typeface="Times New Roman" panose="02020603050405020304" pitchFamily="18" charset="0"/>
                        <a:cs typeface="Times New Roman" panose="02020603050405020304" pitchFamily="18" charset="0"/>
                      </a:endParaRPr>
                    </a:p>
                  </a:txBody>
                  <a:tcPr marL="68580" marR="68580"/>
                </a:tc>
              </a:tr>
              <a:tr h="307282">
                <a:tc>
                  <a:txBody>
                    <a:bodyPr/>
                    <a:lstStyle/>
                    <a:p>
                      <a:pPr algn="l"/>
                      <a:r>
                        <a:rPr lang="en-US" dirty="0" smtClean="0">
                          <a:latin typeface="Times New Roman" panose="02020603050405020304" pitchFamily="18" charset="0"/>
                          <a:cs typeface="Times New Roman" panose="02020603050405020304" pitchFamily="18" charset="0"/>
                        </a:rPr>
                        <a:t>1</a:t>
                      </a:r>
                      <a:endParaRPr lang="en-US" dirty="0">
                        <a:latin typeface="Times New Roman" panose="02020603050405020304" pitchFamily="18" charset="0"/>
                        <a:cs typeface="Times New Roman" panose="02020603050405020304" pitchFamily="18" charset="0"/>
                      </a:endParaRPr>
                    </a:p>
                  </a:txBody>
                  <a:tcPr marL="68580" marR="68580"/>
                </a:tc>
                <a:tc>
                  <a:txBody>
                    <a:bodyPr/>
                    <a:lstStyle/>
                    <a:p>
                      <a:pPr algn="l"/>
                      <a:r>
                        <a:rPr lang="en-US" dirty="0" smtClean="0">
                          <a:latin typeface="Times New Roman" panose="02020603050405020304" pitchFamily="18" charset="0"/>
                          <a:cs typeface="Times New Roman" panose="02020603050405020304" pitchFamily="18" charset="0"/>
                        </a:rPr>
                        <a:t>Rule of law </a:t>
                      </a:r>
                      <a:endParaRPr lang="en-US" dirty="0">
                        <a:latin typeface="Times New Roman" panose="02020603050405020304" pitchFamily="18" charset="0"/>
                        <a:cs typeface="Times New Roman" panose="02020603050405020304" pitchFamily="18" charset="0"/>
                      </a:endParaRPr>
                    </a:p>
                  </a:txBody>
                  <a:tcPr marL="68580" marR="68580"/>
                </a:tc>
                <a:tc>
                  <a:txBody>
                    <a:bodyPr/>
                    <a:lstStyle/>
                    <a:p>
                      <a:pPr algn="l"/>
                      <a:r>
                        <a:rPr lang="en-US" dirty="0" smtClean="0">
                          <a:latin typeface="Times New Roman" panose="02020603050405020304" pitchFamily="18" charset="0"/>
                          <a:cs typeface="Times New Roman" panose="02020603050405020304" pitchFamily="18" charset="0"/>
                        </a:rPr>
                        <a:t>Legislative records, court records, police records, prison records </a:t>
                      </a:r>
                      <a:r>
                        <a:rPr lang="en-US" dirty="0" err="1" smtClean="0">
                          <a:latin typeface="Times New Roman" panose="02020603050405020304" pitchFamily="18" charset="0"/>
                          <a:cs typeface="Times New Roman" panose="02020603050405020304" pitchFamily="18" charset="0"/>
                        </a:rPr>
                        <a:t>etc</a:t>
                      </a:r>
                      <a:r>
                        <a:rPr lang="en-US" dirty="0" smtClean="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a:txBody>
                  <a:tcPr marL="68580" marR="68580"/>
                </a:tc>
              </a:tr>
              <a:tr h="537744">
                <a:tc>
                  <a:txBody>
                    <a:bodyPr/>
                    <a:lstStyle/>
                    <a:p>
                      <a:pPr algn="l"/>
                      <a:r>
                        <a:rPr lang="en-US" dirty="0" smtClean="0">
                          <a:latin typeface="Times New Roman" panose="02020603050405020304" pitchFamily="18" charset="0"/>
                          <a:cs typeface="Times New Roman" panose="02020603050405020304" pitchFamily="18" charset="0"/>
                        </a:rPr>
                        <a:t>2</a:t>
                      </a:r>
                      <a:endParaRPr lang="en-US" dirty="0">
                        <a:latin typeface="Times New Roman" panose="02020603050405020304" pitchFamily="18" charset="0"/>
                        <a:cs typeface="Times New Roman" panose="02020603050405020304" pitchFamily="18" charset="0"/>
                      </a:endParaRPr>
                    </a:p>
                  </a:txBody>
                  <a:tcPr marL="68580" marR="68580"/>
                </a:tc>
                <a:tc>
                  <a:txBody>
                    <a:bodyPr/>
                    <a:lstStyle/>
                    <a:p>
                      <a:pPr algn="l"/>
                      <a:r>
                        <a:rPr lang="en-US" dirty="0" smtClean="0">
                          <a:latin typeface="Times New Roman" panose="02020603050405020304" pitchFamily="18" charset="0"/>
                          <a:cs typeface="Times New Roman" panose="02020603050405020304" pitchFamily="18" charset="0"/>
                        </a:rPr>
                        <a:t>Accountability</a:t>
                      </a:r>
                      <a:r>
                        <a:rPr lang="en-US" baseline="0" dirty="0" smtClean="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a:txBody>
                  <a:tcPr marL="68580" marR="68580"/>
                </a:tc>
                <a:tc>
                  <a:txBody>
                    <a:bodyPr/>
                    <a:lstStyle/>
                    <a:p>
                      <a:pPr algn="l"/>
                      <a:r>
                        <a:rPr lang="en-US" dirty="0" smtClean="0">
                          <a:latin typeface="Times New Roman" panose="02020603050405020304" pitchFamily="18" charset="0"/>
                          <a:cs typeface="Times New Roman" panose="02020603050405020304" pitchFamily="18" charset="0"/>
                        </a:rPr>
                        <a:t>Accounting records,</a:t>
                      </a:r>
                      <a:r>
                        <a:rPr lang="en-US" baseline="0" dirty="0" smtClean="0">
                          <a:latin typeface="Times New Roman" panose="02020603050405020304" pitchFamily="18" charset="0"/>
                          <a:cs typeface="Times New Roman" panose="02020603050405020304" pitchFamily="18" charset="0"/>
                        </a:rPr>
                        <a:t> procurement records, tax records, customs records, electoral registers, policy files, cade files </a:t>
                      </a:r>
                      <a:r>
                        <a:rPr lang="en-US" baseline="0" dirty="0" err="1" smtClean="0">
                          <a:latin typeface="Times New Roman" panose="02020603050405020304" pitchFamily="18" charset="0"/>
                          <a:cs typeface="Times New Roman" panose="02020603050405020304" pitchFamily="18" charset="0"/>
                        </a:rPr>
                        <a:t>etc</a:t>
                      </a:r>
                      <a:r>
                        <a:rPr lang="en-US" baseline="0" dirty="0" smtClean="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a:txBody>
                  <a:tcPr marL="68580" marR="68580"/>
                </a:tc>
              </a:tr>
              <a:tr h="537744">
                <a:tc>
                  <a:txBody>
                    <a:bodyPr/>
                    <a:lstStyle/>
                    <a:p>
                      <a:pPr algn="l"/>
                      <a:r>
                        <a:rPr lang="en-US" dirty="0" smtClean="0">
                          <a:latin typeface="Times New Roman" panose="02020603050405020304" pitchFamily="18" charset="0"/>
                          <a:cs typeface="Times New Roman" panose="02020603050405020304" pitchFamily="18" charset="0"/>
                        </a:rPr>
                        <a:t>3</a:t>
                      </a:r>
                      <a:endParaRPr lang="en-US" dirty="0">
                        <a:latin typeface="Times New Roman" panose="02020603050405020304" pitchFamily="18" charset="0"/>
                        <a:cs typeface="Times New Roman" panose="02020603050405020304" pitchFamily="18" charset="0"/>
                      </a:endParaRPr>
                    </a:p>
                  </a:txBody>
                  <a:tcPr marL="68580" marR="68580"/>
                </a:tc>
                <a:tc>
                  <a:txBody>
                    <a:bodyPr/>
                    <a:lstStyle/>
                    <a:p>
                      <a:pPr algn="l"/>
                      <a:r>
                        <a:rPr lang="en-US" dirty="0" smtClean="0">
                          <a:latin typeface="Times New Roman" panose="02020603050405020304" pitchFamily="18" charset="0"/>
                          <a:cs typeface="Times New Roman" panose="02020603050405020304" pitchFamily="18" charset="0"/>
                        </a:rPr>
                        <a:t>Economic</a:t>
                      </a:r>
                      <a:r>
                        <a:rPr lang="en-US" baseline="0" dirty="0" smtClean="0">
                          <a:latin typeface="Times New Roman" panose="02020603050405020304" pitchFamily="18" charset="0"/>
                          <a:cs typeface="Times New Roman" panose="02020603050405020304" pitchFamily="18" charset="0"/>
                        </a:rPr>
                        <a:t> Development </a:t>
                      </a:r>
                      <a:endParaRPr lang="en-US" dirty="0">
                        <a:latin typeface="Times New Roman" panose="02020603050405020304" pitchFamily="18" charset="0"/>
                        <a:cs typeface="Times New Roman" panose="02020603050405020304" pitchFamily="18" charset="0"/>
                      </a:endParaRPr>
                    </a:p>
                  </a:txBody>
                  <a:tcPr marL="68580" marR="68580"/>
                </a:tc>
                <a:tc>
                  <a:txBody>
                    <a:bodyPr/>
                    <a:lstStyle/>
                    <a:p>
                      <a:pPr algn="l"/>
                      <a:r>
                        <a:rPr lang="en-US" dirty="0" smtClean="0">
                          <a:latin typeface="Times New Roman" panose="02020603050405020304" pitchFamily="18" charset="0"/>
                          <a:cs typeface="Times New Roman" panose="02020603050405020304" pitchFamily="18" charset="0"/>
                        </a:rPr>
                        <a:t>Records</a:t>
                      </a:r>
                      <a:r>
                        <a:rPr lang="en-US" baseline="0" dirty="0" smtClean="0">
                          <a:latin typeface="Times New Roman" panose="02020603050405020304" pitchFamily="18" charset="0"/>
                          <a:cs typeface="Times New Roman" panose="02020603050405020304" pitchFamily="18" charset="0"/>
                        </a:rPr>
                        <a:t> pertaining to investment, balance of trade, records of fiscal deficit, records of energy, records of financial status </a:t>
                      </a:r>
                      <a:endParaRPr lang="en-US" dirty="0">
                        <a:latin typeface="Times New Roman" panose="02020603050405020304" pitchFamily="18" charset="0"/>
                        <a:cs typeface="Times New Roman" panose="02020603050405020304" pitchFamily="18" charset="0"/>
                      </a:endParaRPr>
                    </a:p>
                  </a:txBody>
                  <a:tcPr marL="68580" marR="68580"/>
                </a:tc>
              </a:tr>
              <a:tr h="998667">
                <a:tc>
                  <a:txBody>
                    <a:bodyPr/>
                    <a:lstStyle/>
                    <a:p>
                      <a:pPr algn="just"/>
                      <a:r>
                        <a:rPr lang="en-US" dirty="0" smtClean="0">
                          <a:latin typeface="Times New Roman" panose="02020603050405020304" pitchFamily="18" charset="0"/>
                          <a:cs typeface="Times New Roman" panose="02020603050405020304" pitchFamily="18" charset="0"/>
                        </a:rPr>
                        <a:t>4</a:t>
                      </a:r>
                      <a:endParaRPr lang="en-US" dirty="0">
                        <a:latin typeface="Times New Roman" panose="02020603050405020304" pitchFamily="18" charset="0"/>
                        <a:cs typeface="Times New Roman" panose="02020603050405020304" pitchFamily="18" charset="0"/>
                      </a:endParaRPr>
                    </a:p>
                  </a:txBody>
                  <a:tcPr marL="68580" marR="68580"/>
                </a:tc>
                <a:tc>
                  <a:txBody>
                    <a:bodyPr/>
                    <a:lstStyle/>
                    <a:p>
                      <a:pPr algn="just"/>
                      <a:r>
                        <a:rPr lang="en-US" dirty="0" smtClean="0">
                          <a:latin typeface="Times New Roman" panose="02020603050405020304" pitchFamily="18" charset="0"/>
                          <a:cs typeface="Times New Roman" panose="02020603050405020304" pitchFamily="18" charset="0"/>
                        </a:rPr>
                        <a:t>Environmental</a:t>
                      </a:r>
                      <a:r>
                        <a:rPr lang="en-US" baseline="0" dirty="0" smtClean="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a:txBody>
                  <a:tcPr marL="68580" marR="68580"/>
                </a:tc>
                <a:tc>
                  <a:txBody>
                    <a:bodyPr/>
                    <a:lstStyle/>
                    <a:p>
                      <a:pPr algn="just"/>
                      <a:r>
                        <a:rPr lang="en-US" dirty="0" smtClean="0">
                          <a:latin typeface="Times New Roman" panose="02020603050405020304" pitchFamily="18" charset="0"/>
                          <a:cs typeface="Times New Roman" panose="02020603050405020304" pitchFamily="18" charset="0"/>
                        </a:rPr>
                        <a:t>Records of emissions of green</a:t>
                      </a:r>
                      <a:r>
                        <a:rPr lang="en-US" baseline="0" dirty="0" smtClean="0">
                          <a:latin typeface="Times New Roman" panose="02020603050405020304" pitchFamily="18" charset="0"/>
                          <a:cs typeface="Times New Roman" panose="02020603050405020304" pitchFamily="18" charset="0"/>
                        </a:rPr>
                        <a:t> house gasses, records of ambient cancelation of air pollutants in urban areas; records dealing with land arable and permanent crop land areas; records dealing with fertilizer use </a:t>
                      </a:r>
                      <a:r>
                        <a:rPr lang="en-US" baseline="0" dirty="0" err="1" smtClean="0">
                          <a:latin typeface="Times New Roman" panose="02020603050405020304" pitchFamily="18" charset="0"/>
                          <a:cs typeface="Times New Roman" panose="02020603050405020304" pitchFamily="18" charset="0"/>
                        </a:rPr>
                        <a:t>eiz</a:t>
                      </a:r>
                      <a:r>
                        <a:rPr lang="en-US" baseline="0" dirty="0" smtClean="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a:txBody>
                  <a:tcPr marL="68580" marR="68580"/>
                </a:tc>
              </a:tr>
              <a:tr h="768205">
                <a:tc>
                  <a:txBody>
                    <a:bodyPr/>
                    <a:lstStyle/>
                    <a:p>
                      <a:pPr algn="just"/>
                      <a:r>
                        <a:rPr lang="en-US" dirty="0" smtClean="0">
                          <a:latin typeface="Times New Roman" panose="02020603050405020304" pitchFamily="18" charset="0"/>
                          <a:cs typeface="Times New Roman" panose="02020603050405020304" pitchFamily="18" charset="0"/>
                        </a:rPr>
                        <a:t>5</a:t>
                      </a:r>
                    </a:p>
                    <a:p>
                      <a:pPr algn="just"/>
                      <a:endParaRPr lang="en-US" dirty="0" smtClean="0">
                        <a:latin typeface="Times New Roman" panose="02020603050405020304" pitchFamily="18" charset="0"/>
                        <a:cs typeface="Times New Roman" panose="02020603050405020304" pitchFamily="18" charset="0"/>
                      </a:endParaRPr>
                    </a:p>
                    <a:p>
                      <a:pPr algn="just"/>
                      <a:endParaRPr lang="en-US" dirty="0" smtClean="0">
                        <a:latin typeface="Times New Roman" panose="02020603050405020304" pitchFamily="18" charset="0"/>
                        <a:cs typeface="Times New Roman" panose="02020603050405020304" pitchFamily="18" charset="0"/>
                      </a:endParaRPr>
                    </a:p>
                  </a:txBody>
                  <a:tcPr marL="68580" marR="68580"/>
                </a:tc>
                <a:tc>
                  <a:txBody>
                    <a:bodyPr/>
                    <a:lstStyle/>
                    <a:p>
                      <a:pPr algn="just"/>
                      <a:r>
                        <a:rPr lang="en-US" dirty="0" smtClean="0">
                          <a:latin typeface="Times New Roman" panose="02020603050405020304" pitchFamily="18" charset="0"/>
                          <a:cs typeface="Times New Roman" panose="02020603050405020304" pitchFamily="18" charset="0"/>
                        </a:rPr>
                        <a:t>Institutional </a:t>
                      </a:r>
                      <a:endParaRPr lang="en-US" dirty="0">
                        <a:latin typeface="Times New Roman" panose="02020603050405020304" pitchFamily="18" charset="0"/>
                        <a:cs typeface="Times New Roman" panose="02020603050405020304" pitchFamily="18" charset="0"/>
                      </a:endParaRPr>
                    </a:p>
                  </a:txBody>
                  <a:tcPr marL="68580" marR="68580"/>
                </a:tc>
                <a:tc>
                  <a:txBody>
                    <a:bodyPr/>
                    <a:lstStyle/>
                    <a:p>
                      <a:pPr algn="just"/>
                      <a:r>
                        <a:rPr lang="en-US" dirty="0" smtClean="0">
                          <a:latin typeface="Times New Roman" panose="02020603050405020304" pitchFamily="18" charset="0"/>
                          <a:cs typeface="Times New Roman" panose="02020603050405020304" pitchFamily="18" charset="0"/>
                        </a:rPr>
                        <a:t>Records of national sustainability</a:t>
                      </a:r>
                      <a:r>
                        <a:rPr lang="en-US" baseline="0" dirty="0" smtClean="0">
                          <a:latin typeface="Times New Roman" panose="02020603050405020304" pitchFamily="18" charset="0"/>
                          <a:cs typeface="Times New Roman" panose="02020603050405020304" pitchFamily="18" charset="0"/>
                        </a:rPr>
                        <a:t> strategy, records of ratified global agreements; records of experiments on research and development. </a:t>
                      </a:r>
                      <a:endParaRPr lang="en-US" dirty="0">
                        <a:latin typeface="Times New Roman" panose="02020603050405020304" pitchFamily="18" charset="0"/>
                        <a:cs typeface="Times New Roman" panose="02020603050405020304" pitchFamily="18" charset="0"/>
                      </a:endParaRPr>
                    </a:p>
                  </a:txBody>
                  <a:tcPr marL="68580" marR="68580"/>
                </a:tc>
              </a:tr>
            </a:tbl>
          </a:graphicData>
        </a:graphic>
      </p:graphicFrame>
    </p:spTree>
    <p:extLst>
      <p:ext uri="{BB962C8B-B14F-4D97-AF65-F5344CB8AC3E}">
        <p14:creationId xmlns:p14="http://schemas.microsoft.com/office/powerpoint/2010/main" val="46533163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50607"/>
            <a:ext cx="8305800" cy="6605196"/>
          </a:xfrm>
        </p:spPr>
        <p:txBody>
          <a:bodyPr/>
          <a:lstStyle/>
          <a:p>
            <a:pPr marL="0" indent="0">
              <a:buNone/>
            </a:pPr>
            <a:r>
              <a:rPr lang="en-US" dirty="0">
                <a:latin typeface="Tahoma" pitchFamily="34" charset="0"/>
                <a:ea typeface="Tahoma" pitchFamily="34" charset="0"/>
                <a:cs typeface="Tahoma" pitchFamily="34" charset="0"/>
              </a:rPr>
              <a:t>Gambia, South Africa to mention a few. </a:t>
            </a:r>
          </a:p>
          <a:p>
            <a:pPr marL="0" indent="0" algn="just">
              <a:buNone/>
            </a:pPr>
            <a:r>
              <a:rPr lang="en-US" sz="2000" b="1" dirty="0" smtClean="0">
                <a:latin typeface="Tahoma" pitchFamily="34" charset="0"/>
                <a:ea typeface="Tahoma" pitchFamily="34" charset="0"/>
                <a:cs typeface="Tahoma" pitchFamily="34" charset="0"/>
              </a:rPr>
              <a:t>Why is Records Management Important for our governments and organizations? </a:t>
            </a:r>
          </a:p>
          <a:p>
            <a:pPr marL="0" indent="0" algn="just">
              <a:buNone/>
            </a:pPr>
            <a:r>
              <a:rPr lang="en-US" sz="2000" dirty="0" smtClean="0">
                <a:latin typeface="Tahoma" pitchFamily="34" charset="0"/>
                <a:ea typeface="Tahoma" pitchFamily="34" charset="0"/>
                <a:cs typeface="Tahoma" pitchFamily="34" charset="0"/>
              </a:rPr>
              <a:t>Records are vital to every aspect of the government process especially in respect of sustainable development. The efficiency and effectiveness of the public service throughout all government functions depend on the availability of and access to information held in records. Let us illustrate with a few examples: </a:t>
            </a:r>
          </a:p>
          <a:p>
            <a:pPr marL="0" indent="0" algn="just">
              <a:lnSpc>
                <a:spcPct val="200000"/>
              </a:lnSpc>
              <a:buNone/>
            </a:pPr>
            <a:endParaRPr lang="en-US" sz="2000" dirty="0">
              <a:latin typeface="Times New Roman" panose="02020603050405020304" pitchFamily="18" charset="0"/>
              <a:cs typeface="Times New Roman" panose="02020603050405020304" pitchFamily="18" charset="0"/>
            </a:endParaRPr>
          </a:p>
        </p:txBody>
      </p:sp>
      <p:graphicFrame>
        <p:nvGraphicFramePr>
          <p:cNvPr id="4" name="Table 3"/>
          <p:cNvGraphicFramePr>
            <a:graphicFrameLocks noGrp="1"/>
          </p:cNvGraphicFramePr>
          <p:nvPr>
            <p:extLst>
              <p:ext uri="{D42A27DB-BD31-4B8C-83A1-F6EECF244321}">
                <p14:modId xmlns:p14="http://schemas.microsoft.com/office/powerpoint/2010/main" val="1551213983"/>
              </p:ext>
            </p:extLst>
          </p:nvPr>
        </p:nvGraphicFramePr>
        <p:xfrm>
          <a:off x="457201" y="3048000"/>
          <a:ext cx="8305799" cy="3749040"/>
        </p:xfrm>
        <a:graphic>
          <a:graphicData uri="http://schemas.openxmlformats.org/drawingml/2006/table">
            <a:tbl>
              <a:tblPr firstRow="1" bandRow="1">
                <a:tableStyleId>{5940675A-B579-460E-94D1-54222C63F5DA}</a:tableStyleId>
              </a:tblPr>
              <a:tblGrid>
                <a:gridCol w="533399"/>
                <a:gridCol w="2086465"/>
                <a:gridCol w="5685935"/>
              </a:tblGrid>
              <a:tr h="549012">
                <a:tc>
                  <a:txBody>
                    <a:bodyPr/>
                    <a:lstStyle/>
                    <a:p>
                      <a:r>
                        <a:rPr lang="en-US" b="1" dirty="0" smtClean="0">
                          <a:latin typeface="Times New Roman" panose="02020603050405020304" pitchFamily="18" charset="0"/>
                          <a:cs typeface="Times New Roman" panose="02020603050405020304" pitchFamily="18" charset="0"/>
                        </a:rPr>
                        <a:t>S/N</a:t>
                      </a:r>
                      <a:r>
                        <a:rPr lang="en-US" b="1" baseline="0" dirty="0" smtClean="0">
                          <a:latin typeface="Times New Roman" panose="02020603050405020304" pitchFamily="18" charset="0"/>
                          <a:cs typeface="Times New Roman" panose="02020603050405020304" pitchFamily="18" charset="0"/>
                        </a:rPr>
                        <a:t> </a:t>
                      </a:r>
                      <a:endParaRPr lang="en-US" b="1" dirty="0">
                        <a:latin typeface="Times New Roman" panose="02020603050405020304" pitchFamily="18" charset="0"/>
                        <a:cs typeface="Times New Roman" panose="02020603050405020304" pitchFamily="18" charset="0"/>
                      </a:endParaRPr>
                    </a:p>
                  </a:txBody>
                  <a:tcPr marL="68580" marR="68580"/>
                </a:tc>
                <a:tc>
                  <a:txBody>
                    <a:bodyPr/>
                    <a:lstStyle/>
                    <a:p>
                      <a:r>
                        <a:rPr lang="en-US" b="1" dirty="0" smtClean="0">
                          <a:latin typeface="Times New Roman" panose="02020603050405020304" pitchFamily="18" charset="0"/>
                          <a:cs typeface="Times New Roman" panose="02020603050405020304" pitchFamily="18" charset="0"/>
                        </a:rPr>
                        <a:t>Government Objective </a:t>
                      </a:r>
                      <a:endParaRPr lang="en-US" b="1" dirty="0">
                        <a:latin typeface="Times New Roman" panose="02020603050405020304" pitchFamily="18" charset="0"/>
                        <a:cs typeface="Times New Roman" panose="02020603050405020304" pitchFamily="18" charset="0"/>
                      </a:endParaRPr>
                    </a:p>
                  </a:txBody>
                  <a:tcPr marL="68580" marR="68580"/>
                </a:tc>
                <a:tc>
                  <a:txBody>
                    <a:bodyPr/>
                    <a:lstStyle/>
                    <a:p>
                      <a:r>
                        <a:rPr lang="en-US" b="1" dirty="0" smtClean="0">
                          <a:latin typeface="Times New Roman" panose="02020603050405020304" pitchFamily="18" charset="0"/>
                          <a:cs typeface="Times New Roman" panose="02020603050405020304" pitchFamily="18" charset="0"/>
                        </a:rPr>
                        <a:t>Key Records</a:t>
                      </a:r>
                      <a:r>
                        <a:rPr lang="en-US" b="1" baseline="0" dirty="0" smtClean="0">
                          <a:latin typeface="Times New Roman" panose="02020603050405020304" pitchFamily="18" charset="0"/>
                          <a:cs typeface="Times New Roman" panose="02020603050405020304" pitchFamily="18" charset="0"/>
                        </a:rPr>
                        <a:t> Required </a:t>
                      </a:r>
                      <a:endParaRPr lang="en-US" b="1" dirty="0">
                        <a:latin typeface="Times New Roman" panose="02020603050405020304" pitchFamily="18" charset="0"/>
                        <a:cs typeface="Times New Roman" panose="02020603050405020304" pitchFamily="18" charset="0"/>
                      </a:endParaRPr>
                    </a:p>
                  </a:txBody>
                  <a:tcPr marL="68580" marR="68580"/>
                </a:tc>
              </a:tr>
              <a:tr h="784302">
                <a:tc>
                  <a:txBody>
                    <a:bodyPr/>
                    <a:lstStyle/>
                    <a:p>
                      <a:r>
                        <a:rPr lang="en-US" dirty="0" smtClean="0">
                          <a:latin typeface="Times New Roman" panose="02020603050405020304" pitchFamily="18" charset="0"/>
                          <a:cs typeface="Times New Roman" panose="02020603050405020304" pitchFamily="18" charset="0"/>
                        </a:rPr>
                        <a:t>1. </a:t>
                      </a:r>
                      <a:endParaRPr lang="en-US" dirty="0">
                        <a:latin typeface="Times New Roman" panose="02020603050405020304" pitchFamily="18" charset="0"/>
                        <a:cs typeface="Times New Roman" panose="02020603050405020304" pitchFamily="18" charset="0"/>
                      </a:endParaRPr>
                    </a:p>
                  </a:txBody>
                  <a:tcPr marL="68580" marR="68580"/>
                </a:tc>
                <a:tc>
                  <a:txBody>
                    <a:bodyPr/>
                    <a:lstStyle/>
                    <a:p>
                      <a:r>
                        <a:rPr lang="en-US" dirty="0" smtClean="0">
                          <a:latin typeface="Times New Roman" panose="02020603050405020304" pitchFamily="18" charset="0"/>
                          <a:cs typeface="Times New Roman" panose="02020603050405020304" pitchFamily="18" charset="0"/>
                        </a:rPr>
                        <a:t>Management of state resources </a:t>
                      </a:r>
                      <a:endParaRPr lang="en-US" dirty="0">
                        <a:latin typeface="Times New Roman" panose="02020603050405020304" pitchFamily="18" charset="0"/>
                        <a:cs typeface="Times New Roman" panose="02020603050405020304" pitchFamily="18" charset="0"/>
                      </a:endParaRPr>
                    </a:p>
                  </a:txBody>
                  <a:tcPr marL="68580" marR="68580"/>
                </a:tc>
                <a:tc>
                  <a:txBody>
                    <a:bodyPr/>
                    <a:lstStyle/>
                    <a:p>
                      <a:r>
                        <a:rPr lang="en-US" dirty="0" smtClean="0">
                          <a:latin typeface="Times New Roman" panose="02020603050405020304" pitchFamily="18" charset="0"/>
                          <a:cs typeface="Times New Roman" panose="02020603050405020304" pitchFamily="18" charset="0"/>
                        </a:rPr>
                        <a:t>Budget papers,</a:t>
                      </a:r>
                      <a:r>
                        <a:rPr lang="en-US" baseline="0" dirty="0" smtClean="0">
                          <a:latin typeface="Times New Roman" panose="02020603050405020304" pitchFamily="18" charset="0"/>
                          <a:cs typeface="Times New Roman" panose="02020603050405020304" pitchFamily="18" charset="0"/>
                        </a:rPr>
                        <a:t> policy files, accounting records, personnel records, payroll records, procurement records, fixed assets registers property register </a:t>
                      </a:r>
                      <a:r>
                        <a:rPr lang="en-US" baseline="0" dirty="0" err="1" smtClean="0">
                          <a:latin typeface="Times New Roman" panose="02020603050405020304" pitchFamily="18" charset="0"/>
                          <a:cs typeface="Times New Roman" panose="02020603050405020304" pitchFamily="18" charset="0"/>
                        </a:rPr>
                        <a:t>etc</a:t>
                      </a:r>
                      <a:r>
                        <a:rPr lang="en-US" baseline="0" dirty="0" smtClean="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a:txBody>
                  <a:tcPr marL="68580" marR="68580"/>
                </a:tc>
              </a:tr>
              <a:tr h="549012">
                <a:tc>
                  <a:txBody>
                    <a:bodyPr/>
                    <a:lstStyle/>
                    <a:p>
                      <a:r>
                        <a:rPr lang="en-US" dirty="0" smtClean="0">
                          <a:latin typeface="Times New Roman" panose="02020603050405020304" pitchFamily="18" charset="0"/>
                          <a:cs typeface="Times New Roman" panose="02020603050405020304" pitchFamily="18" charset="0"/>
                        </a:rPr>
                        <a:t>2.</a:t>
                      </a:r>
                      <a:endParaRPr lang="en-US" dirty="0">
                        <a:latin typeface="Times New Roman" panose="02020603050405020304" pitchFamily="18" charset="0"/>
                        <a:cs typeface="Times New Roman" panose="02020603050405020304" pitchFamily="18" charset="0"/>
                      </a:endParaRPr>
                    </a:p>
                  </a:txBody>
                  <a:tcPr marL="68580" marR="68580"/>
                </a:tc>
                <a:tc>
                  <a:txBody>
                    <a:bodyPr/>
                    <a:lstStyle/>
                    <a:p>
                      <a:r>
                        <a:rPr lang="en-US" dirty="0" smtClean="0">
                          <a:latin typeface="Times New Roman" panose="02020603050405020304" pitchFamily="18" charset="0"/>
                          <a:cs typeface="Times New Roman" panose="02020603050405020304" pitchFamily="18" charset="0"/>
                        </a:rPr>
                        <a:t>Protection of entitlement </a:t>
                      </a:r>
                      <a:endParaRPr lang="en-US" dirty="0">
                        <a:latin typeface="Times New Roman" panose="02020603050405020304" pitchFamily="18" charset="0"/>
                        <a:cs typeface="Times New Roman" panose="02020603050405020304" pitchFamily="18" charset="0"/>
                      </a:endParaRPr>
                    </a:p>
                  </a:txBody>
                  <a:tcPr marL="68580" marR="68580"/>
                </a:tc>
                <a:tc>
                  <a:txBody>
                    <a:bodyPr/>
                    <a:lstStyle/>
                    <a:p>
                      <a:r>
                        <a:rPr lang="en-US" dirty="0" smtClean="0">
                          <a:latin typeface="Times New Roman" panose="02020603050405020304" pitchFamily="18" charset="0"/>
                          <a:cs typeface="Times New Roman" panose="02020603050405020304" pitchFamily="18" charset="0"/>
                        </a:rPr>
                        <a:t>Pension records, social security records, land registration records, birth/death records </a:t>
                      </a:r>
                      <a:r>
                        <a:rPr lang="en-US" dirty="0" err="1" smtClean="0">
                          <a:latin typeface="Times New Roman" panose="02020603050405020304" pitchFamily="18" charset="0"/>
                          <a:cs typeface="Times New Roman" panose="02020603050405020304" pitchFamily="18" charset="0"/>
                        </a:rPr>
                        <a:t>etc</a:t>
                      </a:r>
                      <a:endParaRPr lang="en-US" dirty="0">
                        <a:latin typeface="Times New Roman" panose="02020603050405020304" pitchFamily="18" charset="0"/>
                        <a:cs typeface="Times New Roman" panose="02020603050405020304" pitchFamily="18" charset="0"/>
                      </a:endParaRPr>
                    </a:p>
                  </a:txBody>
                  <a:tcPr marL="68580" marR="68580"/>
                </a:tc>
              </a:tr>
              <a:tr h="549012">
                <a:tc>
                  <a:txBody>
                    <a:bodyPr/>
                    <a:lstStyle/>
                    <a:p>
                      <a:r>
                        <a:rPr lang="en-US" dirty="0" smtClean="0">
                          <a:latin typeface="Times New Roman" panose="02020603050405020304" pitchFamily="18" charset="0"/>
                          <a:cs typeface="Times New Roman" panose="02020603050405020304" pitchFamily="18" charset="0"/>
                        </a:rPr>
                        <a:t>3.</a:t>
                      </a:r>
                      <a:endParaRPr lang="en-US" dirty="0">
                        <a:latin typeface="Times New Roman" panose="02020603050405020304" pitchFamily="18" charset="0"/>
                        <a:cs typeface="Times New Roman" panose="02020603050405020304" pitchFamily="18" charset="0"/>
                      </a:endParaRPr>
                    </a:p>
                  </a:txBody>
                  <a:tcPr marL="68580" marR="68580"/>
                </a:tc>
                <a:tc>
                  <a:txBody>
                    <a:bodyPr/>
                    <a:lstStyle/>
                    <a:p>
                      <a:r>
                        <a:rPr lang="en-US" dirty="0" smtClean="0">
                          <a:latin typeface="Times New Roman" panose="02020603050405020304" pitchFamily="18" charset="0"/>
                          <a:cs typeface="Times New Roman" panose="02020603050405020304" pitchFamily="18" charset="0"/>
                        </a:rPr>
                        <a:t>Service</a:t>
                      </a:r>
                      <a:r>
                        <a:rPr lang="en-US" baseline="0" dirty="0" smtClean="0">
                          <a:latin typeface="Times New Roman" panose="02020603050405020304" pitchFamily="18" charset="0"/>
                          <a:cs typeface="Times New Roman" panose="02020603050405020304" pitchFamily="18" charset="0"/>
                        </a:rPr>
                        <a:t>s for citizens </a:t>
                      </a:r>
                      <a:endParaRPr lang="en-US" dirty="0">
                        <a:latin typeface="Times New Roman" panose="02020603050405020304" pitchFamily="18" charset="0"/>
                        <a:cs typeface="Times New Roman" panose="02020603050405020304" pitchFamily="18" charset="0"/>
                      </a:endParaRPr>
                    </a:p>
                  </a:txBody>
                  <a:tcPr marL="68580" marR="68580"/>
                </a:tc>
                <a:tc>
                  <a:txBody>
                    <a:bodyPr/>
                    <a:lstStyle/>
                    <a:p>
                      <a:r>
                        <a:rPr lang="en-US" dirty="0" smtClean="0">
                          <a:latin typeface="Times New Roman" panose="02020603050405020304" pitchFamily="18" charset="0"/>
                          <a:cs typeface="Times New Roman" panose="02020603050405020304" pitchFamily="18" charset="0"/>
                        </a:rPr>
                        <a:t>Hospital</a:t>
                      </a:r>
                      <a:r>
                        <a:rPr lang="en-US" baseline="0" dirty="0" smtClean="0">
                          <a:latin typeface="Times New Roman" panose="02020603050405020304" pitchFamily="18" charset="0"/>
                          <a:cs typeface="Times New Roman" panose="02020603050405020304" pitchFamily="18" charset="0"/>
                        </a:rPr>
                        <a:t> records, school records, environmental and monitoring records </a:t>
                      </a:r>
                      <a:endParaRPr lang="en-US" dirty="0">
                        <a:latin typeface="Times New Roman" panose="02020603050405020304" pitchFamily="18" charset="0"/>
                        <a:cs typeface="Times New Roman" panose="02020603050405020304" pitchFamily="18" charset="0"/>
                      </a:endParaRPr>
                    </a:p>
                  </a:txBody>
                  <a:tcPr marL="68580" marR="68580"/>
                </a:tc>
              </a:tr>
              <a:tr h="784302">
                <a:tc>
                  <a:txBody>
                    <a:bodyPr/>
                    <a:lstStyle/>
                    <a:p>
                      <a:r>
                        <a:rPr lang="en-US" dirty="0" smtClean="0">
                          <a:latin typeface="Times New Roman" panose="02020603050405020304" pitchFamily="18" charset="0"/>
                          <a:cs typeface="Times New Roman" panose="02020603050405020304" pitchFamily="18" charset="0"/>
                        </a:rPr>
                        <a:t>4. </a:t>
                      </a:r>
                      <a:endParaRPr lang="en-US" dirty="0">
                        <a:latin typeface="Times New Roman" panose="02020603050405020304" pitchFamily="18" charset="0"/>
                        <a:cs typeface="Times New Roman" panose="02020603050405020304" pitchFamily="18" charset="0"/>
                      </a:endParaRPr>
                    </a:p>
                  </a:txBody>
                  <a:tcPr marL="68580" marR="68580"/>
                </a:tc>
                <a:tc>
                  <a:txBody>
                    <a:bodyPr/>
                    <a:lstStyle/>
                    <a:p>
                      <a:r>
                        <a:rPr lang="en-US" dirty="0" smtClean="0">
                          <a:latin typeface="Times New Roman" panose="02020603050405020304" pitchFamily="18" charset="0"/>
                          <a:cs typeface="Times New Roman" panose="02020603050405020304" pitchFamily="18" charset="0"/>
                        </a:rPr>
                        <a:t>Foreign relations and international obligations </a:t>
                      </a:r>
                      <a:endParaRPr lang="en-US" dirty="0">
                        <a:latin typeface="Times New Roman" panose="02020603050405020304" pitchFamily="18" charset="0"/>
                        <a:cs typeface="Times New Roman" panose="02020603050405020304" pitchFamily="18" charset="0"/>
                      </a:endParaRPr>
                    </a:p>
                  </a:txBody>
                  <a:tcPr marL="68580" marR="68580"/>
                </a:tc>
                <a:tc>
                  <a:txBody>
                    <a:bodyPr/>
                    <a:lstStyle/>
                    <a:p>
                      <a:r>
                        <a:rPr lang="en-US" dirty="0" smtClean="0">
                          <a:latin typeface="Times New Roman" panose="02020603050405020304" pitchFamily="18" charset="0"/>
                          <a:cs typeface="Times New Roman" panose="02020603050405020304" pitchFamily="18" charset="0"/>
                        </a:rPr>
                        <a:t>Treaties, correspondence with national</a:t>
                      </a:r>
                      <a:r>
                        <a:rPr lang="en-US" baseline="0" dirty="0" smtClean="0">
                          <a:latin typeface="Times New Roman" panose="02020603050405020304" pitchFamily="18" charset="0"/>
                          <a:cs typeface="Times New Roman" panose="02020603050405020304" pitchFamily="18" charset="0"/>
                        </a:rPr>
                        <a:t> and international bodies, loan agreements </a:t>
                      </a:r>
                      <a:endParaRPr lang="en-US" dirty="0">
                        <a:latin typeface="Times New Roman" panose="02020603050405020304" pitchFamily="18" charset="0"/>
                        <a:cs typeface="Times New Roman" panose="02020603050405020304" pitchFamily="18" charset="0"/>
                      </a:endParaRPr>
                    </a:p>
                  </a:txBody>
                  <a:tcPr marL="68580" marR="68580"/>
                </a:tc>
              </a:tr>
            </a:tbl>
          </a:graphicData>
        </a:graphic>
      </p:graphicFrame>
    </p:spTree>
    <p:extLst>
      <p:ext uri="{BB962C8B-B14F-4D97-AF65-F5344CB8AC3E}">
        <p14:creationId xmlns:p14="http://schemas.microsoft.com/office/powerpoint/2010/main" val="283708861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533400" y="118334"/>
            <a:ext cx="8229600" cy="6637468"/>
          </a:xfrm>
        </p:spPr>
        <p:txBody>
          <a:bodyPr>
            <a:normAutofit fontScale="92500" lnSpcReduction="10000"/>
          </a:bodyPr>
          <a:lstStyle/>
          <a:p>
            <a:pPr marL="0" indent="0" algn="just">
              <a:lnSpc>
                <a:spcPct val="200000"/>
              </a:lnSpc>
              <a:buNone/>
            </a:pPr>
            <a:r>
              <a:rPr lang="en-US" sz="2000" b="1" dirty="0" smtClean="0">
                <a:latin typeface="Tahoma" pitchFamily="34" charset="0"/>
                <a:ea typeface="Tahoma" pitchFamily="34" charset="0"/>
                <a:cs typeface="Tahoma" pitchFamily="34" charset="0"/>
              </a:rPr>
              <a:t>The Question When? </a:t>
            </a:r>
          </a:p>
          <a:p>
            <a:pPr marL="0" indent="0" algn="just">
              <a:lnSpc>
                <a:spcPct val="200000"/>
              </a:lnSpc>
              <a:buNone/>
            </a:pPr>
            <a:r>
              <a:rPr lang="en-US" sz="2000" dirty="0" smtClean="0">
                <a:latin typeface="Tahoma" pitchFamily="34" charset="0"/>
                <a:ea typeface="Tahoma" pitchFamily="34" charset="0"/>
                <a:cs typeface="Tahoma" pitchFamily="34" charset="0"/>
              </a:rPr>
              <a:t>Our” when” question is a very simple one. </a:t>
            </a:r>
          </a:p>
          <a:p>
            <a:pPr marL="0" indent="0" algn="just">
              <a:lnSpc>
                <a:spcPct val="200000"/>
              </a:lnSpc>
              <a:buNone/>
            </a:pPr>
            <a:r>
              <a:rPr lang="en-US" sz="2000" dirty="0" smtClean="0">
                <a:latin typeface="Tahoma" pitchFamily="34" charset="0"/>
                <a:ea typeface="Tahoma" pitchFamily="34" charset="0"/>
                <a:cs typeface="Tahoma" pitchFamily="34" charset="0"/>
              </a:rPr>
              <a:t>Management of records and archives   is important at all times and to all officials in pubic and private organizations. No exception. </a:t>
            </a:r>
          </a:p>
          <a:p>
            <a:pPr marL="0" indent="0" algn="just">
              <a:lnSpc>
                <a:spcPct val="200000"/>
              </a:lnSpc>
              <a:buNone/>
            </a:pPr>
            <a:r>
              <a:rPr lang="en-US" sz="2000" dirty="0" smtClean="0">
                <a:latin typeface="Tahoma" pitchFamily="34" charset="0"/>
                <a:ea typeface="Tahoma" pitchFamily="34" charset="0"/>
                <a:cs typeface="Tahoma" pitchFamily="34" charset="0"/>
              </a:rPr>
              <a:t>The process of managing records is carried out in all offices. </a:t>
            </a:r>
          </a:p>
          <a:p>
            <a:pPr marL="0" indent="0" algn="just">
              <a:lnSpc>
                <a:spcPct val="200000"/>
              </a:lnSpc>
              <a:buNone/>
            </a:pPr>
            <a:r>
              <a:rPr lang="en-US" sz="2000" b="1" dirty="0" smtClean="0">
                <a:latin typeface="Tahoma" pitchFamily="34" charset="0"/>
                <a:ea typeface="Tahoma" pitchFamily="34" charset="0"/>
                <a:cs typeface="Tahoma" pitchFamily="34" charset="0"/>
              </a:rPr>
              <a:t>“How” Question</a:t>
            </a:r>
          </a:p>
          <a:p>
            <a:pPr marL="0" indent="0" algn="just">
              <a:lnSpc>
                <a:spcPct val="200000"/>
              </a:lnSpc>
              <a:buNone/>
            </a:pPr>
            <a:r>
              <a:rPr lang="en-US" sz="2000" b="1" dirty="0" smtClean="0">
                <a:latin typeface="Tahoma" pitchFamily="34" charset="0"/>
                <a:ea typeface="Tahoma" pitchFamily="34" charset="0"/>
                <a:cs typeface="Tahoma" pitchFamily="34" charset="0"/>
              </a:rPr>
              <a:t>The next question is 'how'</a:t>
            </a:r>
          </a:p>
          <a:p>
            <a:pPr marL="0" indent="0" algn="just">
              <a:lnSpc>
                <a:spcPct val="200000"/>
              </a:lnSpc>
              <a:buNone/>
            </a:pPr>
            <a:r>
              <a:rPr lang="en-US" sz="2000" dirty="0" smtClean="0">
                <a:latin typeface="Tahoma" pitchFamily="34" charset="0"/>
                <a:ea typeface="Tahoma" pitchFamily="34" charset="0"/>
                <a:cs typeface="Tahoma" pitchFamily="34" charset="0"/>
              </a:rPr>
              <a:t>The how of managing records and archives is performed mainly by well trained corps of staff within the civil service and by staff in private organizations motivated to perform the task. They are often called records managers, information managers and office administrators</a:t>
            </a:r>
            <a:endParaRPr lang="en-US" sz="2000" dirty="0">
              <a:latin typeface="Tahoma" pitchFamily="34" charset="0"/>
              <a:ea typeface="Tahoma" pitchFamily="34" charset="0"/>
              <a:cs typeface="Tahoma" pitchFamily="34"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457200" y="139848"/>
            <a:ext cx="8229600" cy="6551407"/>
          </a:xfrm>
        </p:spPr>
        <p:txBody>
          <a:bodyPr>
            <a:normAutofit fontScale="85000" lnSpcReduction="10000"/>
          </a:bodyPr>
          <a:lstStyle/>
          <a:p>
            <a:pPr marL="0" indent="0" algn="just">
              <a:lnSpc>
                <a:spcPct val="200000"/>
              </a:lnSpc>
              <a:buNone/>
            </a:pPr>
            <a:r>
              <a:rPr lang="en-US" sz="2000" dirty="0">
                <a:latin typeface="Tahoma" pitchFamily="34" charset="0"/>
                <a:ea typeface="Tahoma" pitchFamily="34" charset="0"/>
                <a:cs typeface="Tahoma" pitchFamily="34" charset="0"/>
              </a:rPr>
              <a:t>who manage current records and  archivists who manage non-current records which have continuing value for the organization </a:t>
            </a:r>
          </a:p>
          <a:p>
            <a:pPr marL="0" indent="0" algn="just">
              <a:lnSpc>
                <a:spcPct val="200000"/>
              </a:lnSpc>
              <a:buNone/>
            </a:pPr>
            <a:r>
              <a:rPr lang="en-US" sz="2000" dirty="0">
                <a:latin typeface="Tahoma" pitchFamily="34" charset="0"/>
                <a:ea typeface="Tahoma" pitchFamily="34" charset="0"/>
                <a:cs typeface="Tahoma" pitchFamily="34" charset="0"/>
              </a:rPr>
              <a:t>It </a:t>
            </a:r>
            <a:r>
              <a:rPr lang="en-US" sz="2000" dirty="0" smtClean="0">
                <a:latin typeface="Tahoma" pitchFamily="34" charset="0"/>
                <a:ea typeface="Tahoma" pitchFamily="34" charset="0"/>
                <a:cs typeface="Tahoma" pitchFamily="34" charset="0"/>
              </a:rPr>
              <a:t>is, I conjecture, </a:t>
            </a:r>
            <a:r>
              <a:rPr lang="en-US" sz="2000" dirty="0">
                <a:latin typeface="Tahoma" pitchFamily="34" charset="0"/>
                <a:ea typeface="Tahoma" pitchFamily="34" charset="0"/>
                <a:cs typeface="Tahoma" pitchFamily="34" charset="0"/>
              </a:rPr>
              <a:t>to promote the development of a corps of efficient staff who can manage information that  this conference has been organized  </a:t>
            </a:r>
            <a:endParaRPr lang="en-US" sz="2000" dirty="0" smtClean="0">
              <a:latin typeface="Tahoma" pitchFamily="34" charset="0"/>
              <a:ea typeface="Tahoma" pitchFamily="34" charset="0"/>
              <a:cs typeface="Tahoma" pitchFamily="34" charset="0"/>
            </a:endParaRPr>
          </a:p>
          <a:p>
            <a:pPr marL="0" indent="0" algn="just">
              <a:lnSpc>
                <a:spcPct val="200000"/>
              </a:lnSpc>
              <a:buNone/>
            </a:pPr>
            <a:r>
              <a:rPr lang="en-US" sz="2000" b="1" dirty="0" smtClean="0">
                <a:latin typeface="Tahoma" pitchFamily="34" charset="0"/>
                <a:ea typeface="Tahoma" pitchFamily="34" charset="0"/>
                <a:cs typeface="Tahoma" pitchFamily="34" charset="0"/>
              </a:rPr>
              <a:t>The Question 'Where'?</a:t>
            </a:r>
          </a:p>
          <a:p>
            <a:pPr marL="0" indent="0" algn="just">
              <a:lnSpc>
                <a:spcPct val="200000"/>
              </a:lnSpc>
              <a:buNone/>
            </a:pPr>
            <a:r>
              <a:rPr lang="en-US" sz="2000" b="1" dirty="0" smtClean="0">
                <a:latin typeface="Tahoma" pitchFamily="34" charset="0"/>
                <a:ea typeface="Tahoma" pitchFamily="34" charset="0"/>
                <a:cs typeface="Tahoma" pitchFamily="34" charset="0"/>
              </a:rPr>
              <a:t>As to the question of "where"?</a:t>
            </a:r>
          </a:p>
          <a:p>
            <a:pPr marL="0" indent="0" algn="just">
              <a:lnSpc>
                <a:spcPct val="200000"/>
              </a:lnSpc>
              <a:buNone/>
            </a:pPr>
            <a:r>
              <a:rPr lang="en-US" sz="2000" dirty="0" smtClean="0">
                <a:latin typeface="Tahoma" pitchFamily="34" charset="0"/>
                <a:ea typeface="Tahoma" pitchFamily="34" charset="0"/>
                <a:cs typeface="Tahoma" pitchFamily="34" charset="0"/>
              </a:rPr>
              <a:t>The answer is that the management of records and archives is carried out in all agencies and units of government. To maximize this function, many modern governments and organizations establish a </a:t>
            </a:r>
            <a:r>
              <a:rPr lang="en-US" sz="2000" b="1" dirty="0" smtClean="0">
                <a:latin typeface="Tahoma" pitchFamily="34" charset="0"/>
                <a:ea typeface="Tahoma" pitchFamily="34" charset="0"/>
                <a:cs typeface="Tahoma" pitchFamily="34" charset="0"/>
              </a:rPr>
              <a:t>Record Centre </a:t>
            </a:r>
            <a:r>
              <a:rPr lang="en-US" sz="2000" dirty="0" smtClean="0">
                <a:latin typeface="Tahoma" pitchFamily="34" charset="0"/>
                <a:ea typeface="Tahoma" pitchFamily="34" charset="0"/>
                <a:cs typeface="Tahoma" pitchFamily="34" charset="0"/>
              </a:rPr>
              <a:t>to manage the semi-current records while the archives center manages all non-current but vitally important records. The Archives becomes, in effect, the organizational memory. </a:t>
            </a:r>
            <a:endParaRPr lang="en-US" sz="2000" dirty="0">
              <a:latin typeface="Tahoma" pitchFamily="34" charset="0"/>
              <a:ea typeface="Tahoma" pitchFamily="34" charset="0"/>
              <a:cs typeface="Tahoma" pitchFamily="34" charset="0"/>
            </a:endParaRPr>
          </a:p>
          <a:p>
            <a:pPr marL="0" indent="0">
              <a:buNone/>
            </a:pPr>
            <a:endParaRPr lang="en-US" sz="2000" dirty="0">
              <a:latin typeface="Tahoma" pitchFamily="34" charset="0"/>
              <a:ea typeface="Tahoma" pitchFamily="34" charset="0"/>
              <a:cs typeface="Tahoma" pitchFamily="34"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457200" y="150606"/>
            <a:ext cx="8382000" cy="6605195"/>
          </a:xfrm>
        </p:spPr>
        <p:txBody>
          <a:bodyPr>
            <a:normAutofit fontScale="92500" lnSpcReduction="10000"/>
          </a:bodyPr>
          <a:lstStyle/>
          <a:p>
            <a:pPr marL="0" indent="0">
              <a:lnSpc>
                <a:spcPct val="200000"/>
              </a:lnSpc>
              <a:buNone/>
            </a:pPr>
            <a:r>
              <a:rPr lang="en-US" sz="2000" b="1" dirty="0" smtClean="0">
                <a:latin typeface="Tahoma" pitchFamily="34" charset="0"/>
                <a:ea typeface="Tahoma" pitchFamily="34" charset="0"/>
                <a:cs typeface="Tahoma" pitchFamily="34" charset="0"/>
              </a:rPr>
              <a:t>THE QUESTION WHO? </a:t>
            </a:r>
          </a:p>
          <a:p>
            <a:pPr marL="0" indent="0">
              <a:lnSpc>
                <a:spcPct val="200000"/>
              </a:lnSpc>
              <a:buNone/>
            </a:pPr>
            <a:r>
              <a:rPr lang="en-US" sz="2000" b="1" dirty="0" smtClean="0">
                <a:latin typeface="Tahoma" pitchFamily="34" charset="0"/>
                <a:ea typeface="Tahoma" pitchFamily="34" charset="0"/>
                <a:cs typeface="Tahoma" pitchFamily="34" charset="0"/>
              </a:rPr>
              <a:t>Our last question is 'who'?</a:t>
            </a:r>
          </a:p>
          <a:p>
            <a:pPr marL="0" indent="0">
              <a:lnSpc>
                <a:spcPct val="200000"/>
              </a:lnSpc>
              <a:buNone/>
            </a:pPr>
            <a:r>
              <a:rPr lang="en-US" sz="2000" dirty="0" smtClean="0">
                <a:latin typeface="Tahoma" pitchFamily="34" charset="0"/>
                <a:ea typeface="Tahoma" pitchFamily="34" charset="0"/>
                <a:cs typeface="Tahoma" pitchFamily="34" charset="0"/>
              </a:rPr>
              <a:t>By this, we mean all those who use the records within government or in organizations. Records are created, and used on a daily basis to document actions, confirm decisions and communicate information. Without records, governments and businesses will simply grind to a halt. </a:t>
            </a:r>
          </a:p>
          <a:p>
            <a:pPr marL="0" indent="0">
              <a:lnSpc>
                <a:spcPct val="200000"/>
              </a:lnSpc>
              <a:buNone/>
            </a:pPr>
            <a:r>
              <a:rPr lang="en-US" sz="2000" b="1" dirty="0" smtClean="0">
                <a:latin typeface="Tahoma" pitchFamily="34" charset="0"/>
                <a:ea typeface="Tahoma" pitchFamily="34" charset="0"/>
                <a:cs typeface="Tahoma" pitchFamily="34" charset="0"/>
              </a:rPr>
              <a:t>Government officials or their representatives use records for such wide-ranging purposes as: </a:t>
            </a:r>
          </a:p>
          <a:p>
            <a:pPr marL="0" indent="0">
              <a:lnSpc>
                <a:spcPct val="200000"/>
              </a:lnSpc>
              <a:buNone/>
            </a:pPr>
            <a:r>
              <a:rPr lang="en-US" sz="2000" dirty="0" smtClean="0">
                <a:latin typeface="Tahoma" pitchFamily="34" charset="0"/>
                <a:ea typeface="Tahoma" pitchFamily="34" charset="0"/>
                <a:cs typeface="Tahoma" pitchFamily="34" charset="0"/>
              </a:rPr>
              <a:t>- Documenting the work of employees. </a:t>
            </a:r>
          </a:p>
          <a:p>
            <a:pPr marL="0" indent="0">
              <a:lnSpc>
                <a:spcPct val="200000"/>
              </a:lnSpc>
              <a:buNone/>
            </a:pPr>
            <a:r>
              <a:rPr lang="en-US" sz="2000" dirty="0" smtClean="0">
                <a:latin typeface="Tahoma" pitchFamily="34" charset="0"/>
                <a:ea typeface="Tahoma" pitchFamily="34" charset="0"/>
                <a:cs typeface="Tahoma" pitchFamily="34" charset="0"/>
              </a:rPr>
              <a:t>- Confirming pensions, leave and health benefits </a:t>
            </a:r>
          </a:p>
          <a:p>
            <a:pPr marL="0" indent="0">
              <a:lnSpc>
                <a:spcPct val="200000"/>
              </a:lnSpc>
              <a:buNone/>
            </a:pPr>
            <a:r>
              <a:rPr lang="en-US" sz="2000" dirty="0" smtClean="0">
                <a:latin typeface="Tahoma" pitchFamily="34" charset="0"/>
                <a:ea typeface="Tahoma" pitchFamily="34" charset="0"/>
                <a:cs typeface="Tahoma" pitchFamily="34" charset="0"/>
              </a:rPr>
              <a:t>- Confirming or reviewing policies and procedures </a:t>
            </a:r>
          </a:p>
          <a:p>
            <a:pPr marL="0" indent="0">
              <a:lnSpc>
                <a:spcPct val="200000"/>
              </a:lnSpc>
              <a:buNone/>
            </a:pPr>
            <a:endParaRPr lang="en-US" sz="2000" b="1" dirty="0">
              <a:latin typeface="Tahoma" pitchFamily="34" charset="0"/>
              <a:ea typeface="Tahoma" pitchFamily="34" charset="0"/>
              <a:cs typeface="Tahoma"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508000" y="182880"/>
            <a:ext cx="8255000" cy="6583680"/>
          </a:xfrm>
        </p:spPr>
        <p:txBody>
          <a:bodyPr>
            <a:normAutofit fontScale="77500" lnSpcReduction="20000"/>
          </a:bodyPr>
          <a:lstStyle/>
          <a:p>
            <a:pPr marL="0" indent="0" algn="just">
              <a:lnSpc>
                <a:spcPct val="200000"/>
              </a:lnSpc>
              <a:buNone/>
            </a:pPr>
            <a:r>
              <a:rPr lang="en-US" sz="2000" dirty="0" smtClean="0">
                <a:latin typeface="Tahoma" pitchFamily="34" charset="0"/>
                <a:ea typeface="Tahoma" pitchFamily="34" charset="0"/>
                <a:cs typeface="Tahoma" pitchFamily="34" charset="0"/>
              </a:rPr>
              <a:t>As human beings, we are constantly driven to ask questions and this distinguishes us from the animal creation. The famous nineteenth century writer, Rudyard Kipling put this matter of asking questions into a memorable jingle which I intend to use for my talk: </a:t>
            </a:r>
          </a:p>
          <a:p>
            <a:pPr marL="0" indent="0" algn="just">
              <a:lnSpc>
                <a:spcPct val="200000"/>
              </a:lnSpc>
              <a:buNone/>
            </a:pPr>
            <a:r>
              <a:rPr lang="en-US" sz="2000" dirty="0" smtClean="0">
                <a:latin typeface="Tahoma" pitchFamily="34" charset="0"/>
                <a:ea typeface="Tahoma" pitchFamily="34" charset="0"/>
                <a:cs typeface="Tahoma" pitchFamily="34" charset="0"/>
              </a:rPr>
              <a:t>I keep six honest serving men. They taught me all I knew, their names are: </a:t>
            </a:r>
            <a:r>
              <a:rPr lang="en-US" sz="2000" dirty="0">
                <a:latin typeface="Tahoma" pitchFamily="34" charset="0"/>
                <a:ea typeface="Tahoma" pitchFamily="34" charset="0"/>
                <a:cs typeface="Tahoma" pitchFamily="34" charset="0"/>
              </a:rPr>
              <a:t>What? Why? When? How? Where? and Who</a:t>
            </a:r>
            <a:r>
              <a:rPr lang="en-US" sz="2000" dirty="0" smtClean="0">
                <a:latin typeface="Tahoma" pitchFamily="34" charset="0"/>
                <a:ea typeface="Tahoma" pitchFamily="34" charset="0"/>
                <a:cs typeface="Tahoma" pitchFamily="34" charset="0"/>
              </a:rPr>
              <a:t>?</a:t>
            </a:r>
          </a:p>
          <a:p>
            <a:pPr marL="0" indent="0" algn="just">
              <a:lnSpc>
                <a:spcPct val="200000"/>
              </a:lnSpc>
              <a:buNone/>
            </a:pPr>
            <a:r>
              <a:rPr lang="en-US" sz="2000" dirty="0" smtClean="0">
                <a:latin typeface="Tahoma" pitchFamily="34" charset="0"/>
                <a:ea typeface="Tahoma" pitchFamily="34" charset="0"/>
                <a:cs typeface="Tahoma" pitchFamily="34" charset="0"/>
              </a:rPr>
              <a:t>Actually, the roles of these six honest serving men may often overlap. </a:t>
            </a:r>
          </a:p>
          <a:p>
            <a:pPr marL="0" indent="0" algn="just">
              <a:lnSpc>
                <a:spcPct val="200000"/>
              </a:lnSpc>
              <a:buNone/>
            </a:pPr>
            <a:r>
              <a:rPr lang="en-US" sz="2000" dirty="0" smtClean="0">
                <a:latin typeface="Tahoma" pitchFamily="34" charset="0"/>
                <a:ea typeface="Tahoma" pitchFamily="34" charset="0"/>
                <a:cs typeface="Tahoma" pitchFamily="34" charset="0"/>
              </a:rPr>
              <a:t>For our discussion, we shall be using the questions 'what? 'why? 'when? 'how? 'where? and 'who? to consider this important topic. </a:t>
            </a:r>
          </a:p>
          <a:p>
            <a:pPr marL="0" indent="0" algn="just">
              <a:lnSpc>
                <a:spcPct val="200000"/>
              </a:lnSpc>
              <a:buNone/>
            </a:pPr>
            <a:r>
              <a:rPr lang="en-US" sz="2000" dirty="0" smtClean="0">
                <a:latin typeface="Tahoma" pitchFamily="34" charset="0"/>
                <a:ea typeface="Tahoma" pitchFamily="34" charset="0"/>
                <a:cs typeface="Tahoma" pitchFamily="34" charset="0"/>
              </a:rPr>
              <a:t>The topic assigned to me is very topical and relevant for our Nigerian society today. Humanity today is facing various economic, social and environmental problems. These problems have taken an acute dimension in Nigeria. Different approaches concerning tackling these problems have been undertaken. One successful approach is the </a:t>
            </a:r>
            <a:r>
              <a:rPr lang="en-US" sz="1800" dirty="0" smtClean="0">
                <a:latin typeface="Tahoma" pitchFamily="34" charset="0"/>
                <a:ea typeface="Tahoma" pitchFamily="34" charset="0"/>
                <a:cs typeface="Tahoma" pitchFamily="34" charset="0"/>
              </a:rPr>
              <a:t>sustainable development strategy framework.</a:t>
            </a:r>
            <a:endParaRPr lang="en-US" sz="2000" dirty="0">
              <a:latin typeface="Tahoma" pitchFamily="34" charset="0"/>
              <a:ea typeface="Tahoma" pitchFamily="34" charset="0"/>
              <a:cs typeface="Tahoma" pitchFamily="34"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457200" y="193638"/>
            <a:ext cx="8229600" cy="6422315"/>
          </a:xfrm>
        </p:spPr>
        <p:txBody>
          <a:bodyPr>
            <a:normAutofit/>
          </a:bodyPr>
          <a:lstStyle/>
          <a:p>
            <a:pPr marL="0" indent="0" algn="just">
              <a:lnSpc>
                <a:spcPct val="200000"/>
              </a:lnSpc>
              <a:buNone/>
            </a:pPr>
            <a:r>
              <a:rPr lang="en-US" sz="2000" dirty="0" smtClean="0">
                <a:latin typeface="Times New Roman" panose="02020603050405020304" pitchFamily="18" charset="0"/>
                <a:cs typeface="Times New Roman" panose="02020603050405020304" pitchFamily="18" charset="0"/>
              </a:rPr>
              <a:t>- </a:t>
            </a:r>
            <a:r>
              <a:rPr lang="en-US" sz="2000" dirty="0" smtClean="0">
                <a:latin typeface="Tahoma" pitchFamily="34" charset="0"/>
                <a:ea typeface="Tahoma" pitchFamily="34" charset="0"/>
                <a:cs typeface="Tahoma" pitchFamily="34" charset="0"/>
              </a:rPr>
              <a:t>Confirming citizen-rights such as benefits and land ownership </a:t>
            </a:r>
          </a:p>
          <a:p>
            <a:pPr marL="0" indent="0" algn="just">
              <a:lnSpc>
                <a:spcPct val="200000"/>
              </a:lnSpc>
              <a:buNone/>
            </a:pPr>
            <a:r>
              <a:rPr lang="en-US" sz="2000" dirty="0" smtClean="0">
                <a:latin typeface="Tahoma" pitchFamily="34" charset="0"/>
                <a:ea typeface="Tahoma" pitchFamily="34" charset="0"/>
                <a:cs typeface="Tahoma" pitchFamily="34" charset="0"/>
              </a:rPr>
              <a:t>- Providing information about past actions or discussions. </a:t>
            </a:r>
          </a:p>
          <a:p>
            <a:pPr marL="0" indent="0" algn="just">
              <a:lnSpc>
                <a:spcPct val="200000"/>
              </a:lnSpc>
              <a:buNone/>
            </a:pPr>
            <a:r>
              <a:rPr lang="en-US" sz="2000" dirty="0" smtClean="0">
                <a:latin typeface="Tahoma" pitchFamily="34" charset="0"/>
                <a:ea typeface="Tahoma" pitchFamily="34" charset="0"/>
                <a:cs typeface="Tahoma" pitchFamily="34" charset="0"/>
              </a:rPr>
              <a:t>While most records do not need to be kept permanently, a small but significant portion have enduring value. It is this portion of organizational or government records that are preserved within archival institutions. </a:t>
            </a:r>
            <a:endParaRPr lang="en-US" sz="2000" dirty="0">
              <a:latin typeface="Tahoma" pitchFamily="34" charset="0"/>
              <a:ea typeface="Tahoma" pitchFamily="34" charset="0"/>
              <a:cs typeface="Tahoma" pitchFamily="34"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04800" y="914400"/>
            <a:ext cx="8458200" cy="4708981"/>
          </a:xfrm>
          <a:prstGeom prst="rect">
            <a:avLst/>
          </a:prstGeom>
          <a:noFill/>
        </p:spPr>
        <p:txBody>
          <a:bodyPr wrap="square" rtlCol="0">
            <a:spAutoFit/>
          </a:bodyPr>
          <a:lstStyle/>
          <a:p>
            <a:pPr>
              <a:lnSpc>
                <a:spcPct val="150000"/>
              </a:lnSpc>
            </a:pPr>
            <a:r>
              <a:rPr lang="en-US" sz="2000" dirty="0" smtClean="0">
                <a:latin typeface="Tahoma" pitchFamily="34" charset="0"/>
                <a:ea typeface="Tahoma" pitchFamily="34" charset="0"/>
                <a:cs typeface="Tahoma" pitchFamily="34" charset="0"/>
              </a:rPr>
              <a:t>From this presentation, it is obvious that office administrators and information managers have a crucial role to play in the sustainable development of Nigeria. There are other associations, it must be admitted with similar goals and objectives with those of administrators and information managers.</a:t>
            </a:r>
          </a:p>
          <a:p>
            <a:pPr>
              <a:lnSpc>
                <a:spcPct val="150000"/>
              </a:lnSpc>
            </a:pPr>
            <a:r>
              <a:rPr lang="en-US" sz="2000" dirty="0" smtClean="0">
                <a:latin typeface="Tahoma" pitchFamily="34" charset="0"/>
                <a:ea typeface="Tahoma" pitchFamily="34" charset="0"/>
                <a:cs typeface="Tahoma" pitchFamily="34" charset="0"/>
              </a:rPr>
              <a:t>I speak </a:t>
            </a:r>
            <a:r>
              <a:rPr lang="en-US" sz="2000" smtClean="0">
                <a:latin typeface="Tahoma" pitchFamily="34" charset="0"/>
                <a:ea typeface="Tahoma" pitchFamily="34" charset="0"/>
                <a:cs typeface="Tahoma" pitchFamily="34" charset="0"/>
              </a:rPr>
              <a:t>of  the Society </a:t>
            </a:r>
            <a:r>
              <a:rPr lang="en-US" sz="2000" dirty="0" smtClean="0">
                <a:latin typeface="Tahoma" pitchFamily="34" charset="0"/>
                <a:ea typeface="Tahoma" pitchFamily="34" charset="0"/>
                <a:cs typeface="Tahoma" pitchFamily="34" charset="0"/>
              </a:rPr>
              <a:t>of  the Nigerian Archivists and the Nigerian Library Association. These are in different ways poised to support the country’s sustainable development  agenda. What we may demand from all of them is co-operation and synergy so that the task of the country’s sustainable development may be achieved even quicker than anticipated. </a:t>
            </a:r>
            <a:endParaRPr lang="en-US" sz="2000" dirty="0">
              <a:latin typeface="Tahoma" pitchFamily="34" charset="0"/>
              <a:ea typeface="Tahoma" pitchFamily="34" charset="0"/>
              <a:cs typeface="Tahoma" pitchFamily="34"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D6245AE9-DED9-46EC-8CEC-BC1FEA45DFE0}" type="slidenum">
              <a:rPr lang="en-US" smtClean="0"/>
              <a:pPr/>
              <a:t>32</a:t>
            </a:fld>
            <a:endParaRPr lang="en-US" dirty="0"/>
          </a:p>
        </p:txBody>
      </p:sp>
      <p:sp>
        <p:nvSpPr>
          <p:cNvPr id="5" name="Rectangle 4"/>
          <p:cNvSpPr/>
          <p:nvPr/>
        </p:nvSpPr>
        <p:spPr>
          <a:xfrm>
            <a:off x="457200" y="2304871"/>
            <a:ext cx="5181600" cy="1938992"/>
          </a:xfrm>
          <a:prstGeom prst="rect">
            <a:avLst/>
          </a:prstGeom>
        </p:spPr>
        <p:txBody>
          <a:bodyPr wrap="square">
            <a:spAutoFit/>
          </a:bodyPr>
          <a:lstStyle/>
          <a:p>
            <a:pPr algn="ctr"/>
            <a:r>
              <a:rPr lang="en-US" sz="6000" b="1" dirty="0">
                <a:latin typeface="Tahoma" pitchFamily="34" charset="0"/>
                <a:ea typeface="Tahoma" pitchFamily="34" charset="0"/>
                <a:cs typeface="Tahoma" pitchFamily="34" charset="0"/>
              </a:rPr>
              <a:t>ANY QUESTIONS </a:t>
            </a:r>
            <a:endParaRPr lang="en-US" sz="2400" b="1" dirty="0">
              <a:latin typeface="Tahoma" pitchFamily="34" charset="0"/>
              <a:ea typeface="Tahoma" pitchFamily="34" charset="0"/>
              <a:cs typeface="Tahoma" pitchFamily="34" charset="0"/>
            </a:endParaRP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562600" y="838200"/>
            <a:ext cx="3505200" cy="5638800"/>
          </a:xfrm>
          <a:prstGeom prst="rect">
            <a:avLst/>
          </a:prstGeom>
        </p:spPr>
      </p:pic>
      <p:sp>
        <p:nvSpPr>
          <p:cNvPr id="3" name="Date Placeholder 2"/>
          <p:cNvSpPr>
            <a:spLocks noGrp="1"/>
          </p:cNvSpPr>
          <p:nvPr>
            <p:ph type="dt" sz="half" idx="10"/>
          </p:nvPr>
        </p:nvSpPr>
        <p:spPr/>
        <p:txBody>
          <a:bodyPr/>
          <a:lstStyle/>
          <a:p>
            <a:fld id="{BCB2DA61-A272-450D-9EFA-0EE5EC3B9F1C}" type="datetime1">
              <a:rPr lang="en-US" smtClean="0"/>
              <a:pPr/>
              <a:t>2/8/2022</a:t>
            </a:fld>
            <a:endParaRPr lang="en-US" dirty="0"/>
          </a:p>
        </p:txBody>
      </p:sp>
    </p:spTree>
    <p:extLst>
      <p:ext uri="{BB962C8B-B14F-4D97-AF65-F5344CB8AC3E}">
        <p14:creationId xmlns:p14="http://schemas.microsoft.com/office/powerpoint/2010/main" val="3730091643"/>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28601" y="1066799"/>
            <a:ext cx="8526614" cy="5289551"/>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650239" y="362175"/>
            <a:ext cx="8036561" cy="6648225"/>
          </a:xfrm>
        </p:spPr>
        <p:txBody>
          <a:bodyPr>
            <a:normAutofit fontScale="77500" lnSpcReduction="20000"/>
          </a:bodyPr>
          <a:lstStyle/>
          <a:p>
            <a:pPr marL="0" indent="0" algn="just">
              <a:lnSpc>
                <a:spcPct val="200000"/>
              </a:lnSpc>
              <a:buNone/>
            </a:pPr>
            <a:r>
              <a:rPr lang="en-US" dirty="0" smtClean="0">
                <a:latin typeface="Tahoma" pitchFamily="34" charset="0"/>
                <a:ea typeface="Tahoma" pitchFamily="34" charset="0"/>
                <a:cs typeface="Tahoma" pitchFamily="34" charset="0"/>
              </a:rPr>
              <a:t>Sustainable goals address the global challenges including poverty, inequality, climate change, environmental degradation, peace and justice. The modern concept of sustainable development, of course, has its roots in the </a:t>
            </a:r>
            <a:r>
              <a:rPr lang="en-US" dirty="0" err="1" smtClean="0">
                <a:latin typeface="Tahoma" pitchFamily="34" charset="0"/>
                <a:ea typeface="Tahoma" pitchFamily="34" charset="0"/>
                <a:cs typeface="Tahoma" pitchFamily="34" charset="0"/>
              </a:rPr>
              <a:t>Brundtland</a:t>
            </a:r>
            <a:r>
              <a:rPr lang="en-US" dirty="0" smtClean="0">
                <a:latin typeface="Tahoma" pitchFamily="34" charset="0"/>
                <a:ea typeface="Tahoma" pitchFamily="34" charset="0"/>
                <a:cs typeface="Tahoma" pitchFamily="34" charset="0"/>
              </a:rPr>
              <a:t> Report published in 1987. The focus of sustainability in our times has shifted towards economic and social development as well as environmental protection for future generations. Global competitiveness follows naturally from sustainable development as it has to do with the acquisition of a set of </a:t>
            </a:r>
            <a:r>
              <a:rPr lang="en-US" dirty="0" err="1" smtClean="0">
                <a:latin typeface="Tahoma" pitchFamily="34" charset="0"/>
                <a:ea typeface="Tahoma" pitchFamily="34" charset="0"/>
                <a:cs typeface="Tahoma" pitchFamily="34" charset="0"/>
              </a:rPr>
              <a:t>skills</a:t>
            </a:r>
            <a:r>
              <a:rPr lang="en-US" sz="2800" dirty="0" err="1" smtClean="0">
                <a:latin typeface="Tahoma" pitchFamily="34" charset="0"/>
                <a:ea typeface="Tahoma" pitchFamily="34" charset="0"/>
                <a:cs typeface="Tahoma" pitchFamily="34" charset="0"/>
              </a:rPr>
              <a:t>required</a:t>
            </a:r>
            <a:r>
              <a:rPr lang="en-US" sz="2800" dirty="0" smtClean="0">
                <a:latin typeface="Tahoma" pitchFamily="34" charset="0"/>
                <a:ea typeface="Tahoma" pitchFamily="34" charset="0"/>
                <a:cs typeface="Tahoma" pitchFamily="34" charset="0"/>
              </a:rPr>
              <a:t> to be a member of a community and the world. Being globally competitive requires developing global competence.</a:t>
            </a:r>
          </a:p>
          <a:p>
            <a:pPr marL="0" indent="0" algn="just">
              <a:lnSpc>
                <a:spcPct val="200000"/>
              </a:lnSpc>
              <a:buNone/>
            </a:pPr>
            <a:endParaRPr lang="en-US" dirty="0">
              <a:latin typeface="Tahoma" pitchFamily="34" charset="0"/>
              <a:ea typeface="Tahoma" pitchFamily="34" charset="0"/>
              <a:cs typeface="Tahoma"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457200" y="86060"/>
            <a:ext cx="8001000" cy="6626711"/>
          </a:xfrm>
        </p:spPr>
        <p:txBody>
          <a:bodyPr>
            <a:normAutofit/>
          </a:bodyPr>
          <a:lstStyle/>
          <a:p>
            <a:pPr marL="0" indent="0" algn="just">
              <a:lnSpc>
                <a:spcPct val="200000"/>
              </a:lnSpc>
              <a:buNone/>
            </a:pPr>
            <a:r>
              <a:rPr lang="en-US" sz="2000" b="1" dirty="0" smtClean="0">
                <a:latin typeface="Tahoma" pitchFamily="34" charset="0"/>
                <a:ea typeface="Tahoma" pitchFamily="34" charset="0"/>
                <a:cs typeface="Tahoma" pitchFamily="34" charset="0"/>
              </a:rPr>
              <a:t>The What Questions </a:t>
            </a:r>
          </a:p>
          <a:p>
            <a:pPr marL="0" indent="0" algn="just">
              <a:lnSpc>
                <a:spcPct val="200000"/>
              </a:lnSpc>
              <a:buNone/>
            </a:pPr>
            <a:r>
              <a:rPr lang="en-US" sz="2000" b="1" dirty="0" smtClean="0">
                <a:latin typeface="Tahoma" pitchFamily="34" charset="0"/>
                <a:ea typeface="Tahoma" pitchFamily="34" charset="0"/>
                <a:cs typeface="Tahoma" pitchFamily="34" charset="0"/>
              </a:rPr>
              <a:t>What? </a:t>
            </a:r>
          </a:p>
          <a:p>
            <a:pPr marL="0" indent="0" algn="just">
              <a:lnSpc>
                <a:spcPct val="200000"/>
              </a:lnSpc>
              <a:buNone/>
            </a:pPr>
            <a:r>
              <a:rPr lang="en-US" sz="2000" dirty="0" smtClean="0">
                <a:latin typeface="Tahoma" pitchFamily="34" charset="0"/>
                <a:ea typeface="Tahoma" pitchFamily="34" charset="0"/>
                <a:cs typeface="Tahoma" pitchFamily="34" charset="0"/>
              </a:rPr>
              <a:t>Our 'what' questions help us to deal with definitions of important terms such as: "records" "records management“, "archives“, "sustainable development" and "global competitiveness”. These are terms that we shall be using so frequently during this discussion.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09600" y="912674"/>
            <a:ext cx="8001000" cy="3416320"/>
          </a:xfrm>
          <a:prstGeom prst="rect">
            <a:avLst/>
          </a:prstGeom>
        </p:spPr>
        <p:txBody>
          <a:bodyPr wrap="square">
            <a:spAutoFit/>
          </a:bodyPr>
          <a:lstStyle/>
          <a:p>
            <a:pPr algn="just">
              <a:lnSpc>
                <a:spcPct val="200000"/>
              </a:lnSpc>
            </a:pPr>
            <a:r>
              <a:rPr lang="en-US" b="1" dirty="0" smtClean="0">
                <a:latin typeface="Tahoma" pitchFamily="34" charset="0"/>
                <a:ea typeface="Tahoma" pitchFamily="34" charset="0"/>
                <a:cs typeface="Tahoma" pitchFamily="34" charset="0"/>
              </a:rPr>
              <a:t>What is a "Record"?</a:t>
            </a:r>
          </a:p>
          <a:p>
            <a:pPr algn="just">
              <a:lnSpc>
                <a:spcPct val="200000"/>
              </a:lnSpc>
            </a:pPr>
            <a:r>
              <a:rPr lang="en-US" dirty="0" smtClean="0">
                <a:latin typeface="Tahoma" pitchFamily="34" charset="0"/>
                <a:ea typeface="Tahoma" pitchFamily="34" charset="0"/>
                <a:cs typeface="Tahoma" pitchFamily="34" charset="0"/>
              </a:rPr>
              <a:t>The Records Management Standard 1SO 15489 defines a record as: "information created, received and maintained as evidence and information by an organization or person, in pursuance of legal obligations or in the transaction of business”.</a:t>
            </a:r>
            <a:endParaRPr lang="en-US" b="1" dirty="0" smtClean="0">
              <a:latin typeface="Tahoma" pitchFamily="34" charset="0"/>
              <a:ea typeface="Tahoma" pitchFamily="34" charset="0"/>
              <a:cs typeface="Tahoma" pitchFamily="34" charset="0"/>
            </a:endParaRPr>
          </a:p>
          <a:p>
            <a:pPr algn="just">
              <a:lnSpc>
                <a:spcPct val="200000"/>
              </a:lnSpc>
            </a:pPr>
            <a:endParaRPr lang="en-US" dirty="0">
              <a:latin typeface="Tahoma" pitchFamily="34" charset="0"/>
              <a:ea typeface="Tahoma" pitchFamily="34" charset="0"/>
              <a:cs typeface="Tahoma"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381000" y="75304"/>
            <a:ext cx="8305800" cy="6702014"/>
          </a:xfrm>
        </p:spPr>
        <p:txBody>
          <a:bodyPr>
            <a:normAutofit fontScale="92500"/>
          </a:bodyPr>
          <a:lstStyle/>
          <a:p>
            <a:pPr marL="0" indent="0">
              <a:lnSpc>
                <a:spcPct val="200000"/>
              </a:lnSpc>
              <a:buNone/>
            </a:pPr>
            <a:endParaRPr lang="en-US" sz="2000" b="1" dirty="0" smtClean="0">
              <a:latin typeface="Tahoma" pitchFamily="34" charset="0"/>
              <a:ea typeface="Tahoma" pitchFamily="34" charset="0"/>
              <a:cs typeface="Tahoma" pitchFamily="34" charset="0"/>
            </a:endParaRPr>
          </a:p>
          <a:p>
            <a:pPr marL="0" indent="0">
              <a:lnSpc>
                <a:spcPct val="200000"/>
              </a:lnSpc>
              <a:buNone/>
            </a:pPr>
            <a:r>
              <a:rPr lang="en-US" sz="2000" b="1" dirty="0" smtClean="0">
                <a:latin typeface="Tahoma" pitchFamily="34" charset="0"/>
                <a:ea typeface="Tahoma" pitchFamily="34" charset="0"/>
                <a:cs typeface="Tahoma" pitchFamily="34" charset="0"/>
              </a:rPr>
              <a:t>WHAT RECORDS ARE NOT </a:t>
            </a:r>
          </a:p>
          <a:p>
            <a:pPr marL="0" indent="0" algn="just">
              <a:lnSpc>
                <a:spcPct val="200000"/>
              </a:lnSpc>
              <a:buNone/>
            </a:pPr>
            <a:r>
              <a:rPr lang="en-US" sz="2000" b="1" dirty="0" smtClean="0">
                <a:latin typeface="Tahoma" pitchFamily="34" charset="0"/>
                <a:ea typeface="Tahoma" pitchFamily="34" charset="0"/>
                <a:cs typeface="Tahoma" pitchFamily="34" charset="0"/>
              </a:rPr>
              <a:t>- </a:t>
            </a:r>
            <a:r>
              <a:rPr lang="en-US" sz="2000" dirty="0" smtClean="0">
                <a:latin typeface="Tahoma" pitchFamily="34" charset="0"/>
                <a:ea typeface="Tahoma" pitchFamily="34" charset="0"/>
                <a:cs typeface="Tahoma" pitchFamily="34" charset="0"/>
              </a:rPr>
              <a:t>Records are not books and journals, all materials created for reference and convenience purposes </a:t>
            </a:r>
          </a:p>
          <a:p>
            <a:pPr marL="0" indent="0" algn="just">
              <a:lnSpc>
                <a:spcPct val="200000"/>
              </a:lnSpc>
              <a:buNone/>
            </a:pPr>
            <a:r>
              <a:rPr lang="en-US" sz="2000" dirty="0" smtClean="0">
                <a:latin typeface="Tahoma" pitchFamily="34" charset="0"/>
                <a:ea typeface="Tahoma" pitchFamily="34" charset="0"/>
                <a:cs typeface="Tahoma" pitchFamily="34" charset="0"/>
              </a:rPr>
              <a:t>- Records are not museum materials e.g. </a:t>
            </a:r>
            <a:r>
              <a:rPr lang="en-US" sz="2000" dirty="0" err="1" smtClean="0">
                <a:latin typeface="Tahoma" pitchFamily="34" charset="0"/>
                <a:ea typeface="Tahoma" pitchFamily="34" charset="0"/>
                <a:cs typeface="Tahoma" pitchFamily="34" charset="0"/>
              </a:rPr>
              <a:t>artefacts</a:t>
            </a:r>
            <a:r>
              <a:rPr lang="en-US" sz="2000" dirty="0" smtClean="0">
                <a:latin typeface="Tahoma" pitchFamily="34" charset="0"/>
                <a:ea typeface="Tahoma" pitchFamily="34" charset="0"/>
                <a:cs typeface="Tahoma" pitchFamily="34" charset="0"/>
              </a:rPr>
              <a:t> – sculptures, pottery etc </a:t>
            </a:r>
          </a:p>
          <a:p>
            <a:pPr marL="0" indent="0" algn="just">
              <a:lnSpc>
                <a:spcPct val="200000"/>
              </a:lnSpc>
              <a:buNone/>
            </a:pPr>
            <a:r>
              <a:rPr lang="en-US" sz="2000" dirty="0" smtClean="0">
                <a:latin typeface="Tahoma" pitchFamily="34" charset="0"/>
                <a:ea typeface="Tahoma" pitchFamily="34" charset="0"/>
                <a:cs typeface="Tahoma" pitchFamily="34" charset="0"/>
              </a:rPr>
              <a:t>"</a:t>
            </a:r>
            <a:r>
              <a:rPr lang="en-US" sz="2000" b="1" dirty="0" smtClean="0">
                <a:latin typeface="Tahoma" pitchFamily="34" charset="0"/>
                <a:ea typeface="Tahoma" pitchFamily="34" charset="0"/>
                <a:cs typeface="Tahoma" pitchFamily="34" charset="0"/>
              </a:rPr>
              <a:t>Records" </a:t>
            </a:r>
            <a:r>
              <a:rPr lang="en-US" sz="2000" dirty="0" smtClean="0">
                <a:latin typeface="Tahoma" pitchFamily="34" charset="0"/>
                <a:ea typeface="Tahoma" pitchFamily="34" charset="0"/>
                <a:cs typeface="Tahoma" pitchFamily="34" charset="0"/>
              </a:rPr>
              <a:t>include documents, maps, drawings, photographs, letters, vouchers, papers and any other thing on which information is recorded or stored by any means whether graphic, electronic, mechanical or otherwise.  </a:t>
            </a:r>
          </a:p>
          <a:p>
            <a:pPr marL="0" indent="0" algn="just">
              <a:lnSpc>
                <a:spcPct val="200000"/>
              </a:lnSpc>
              <a:buNone/>
            </a:pPr>
            <a:r>
              <a:rPr lang="en-US" dirty="0" smtClean="0">
                <a:latin typeface="Tahoma" pitchFamily="34" charset="0"/>
                <a:ea typeface="Tahoma" pitchFamily="34" charset="0"/>
                <a:cs typeface="Tahoma" pitchFamily="34" charset="0"/>
              </a:rPr>
              <a:t> </a:t>
            </a:r>
            <a:endParaRPr lang="en-US" dirty="0">
              <a:latin typeface="Tahoma" pitchFamily="34" charset="0"/>
              <a:ea typeface="Tahoma" pitchFamily="34" charset="0"/>
              <a:cs typeface="Tahoma"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304800" y="381000"/>
            <a:ext cx="8536193" cy="6234953"/>
          </a:xfrm>
        </p:spPr>
        <p:txBody>
          <a:bodyPr>
            <a:normAutofit/>
          </a:bodyPr>
          <a:lstStyle/>
          <a:p>
            <a:pPr marL="0" indent="0" algn="just">
              <a:lnSpc>
                <a:spcPct val="200000"/>
              </a:lnSpc>
              <a:buNone/>
            </a:pPr>
            <a:r>
              <a:rPr lang="en-US" sz="2000" b="1" dirty="0" smtClean="0">
                <a:latin typeface="Tahoma" pitchFamily="34" charset="0"/>
                <a:ea typeface="Tahoma" pitchFamily="34" charset="0"/>
                <a:cs typeface="Tahoma" pitchFamily="34" charset="0"/>
              </a:rPr>
              <a:t>What is Records Management?</a:t>
            </a:r>
          </a:p>
          <a:p>
            <a:pPr marL="0" indent="0" algn="just">
              <a:lnSpc>
                <a:spcPct val="200000"/>
              </a:lnSpc>
              <a:buNone/>
            </a:pPr>
            <a:r>
              <a:rPr lang="en-US" sz="2000" dirty="0" smtClean="0">
                <a:latin typeface="Tahoma" pitchFamily="34" charset="0"/>
                <a:ea typeface="Tahoma" pitchFamily="34" charset="0"/>
                <a:cs typeface="Tahoma" pitchFamily="34" charset="0"/>
              </a:rPr>
              <a:t>This is the field of management responsible for the efficient and systematic control of the creation receipt, maintenance, use and disposition of records (Records life cycle as shown in figure 1) including processes for capturing and maintaining evidence of and information about business activities and transactions in the form of records.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57200" y="685800"/>
            <a:ext cx="8153400" cy="2308324"/>
          </a:xfrm>
          <a:prstGeom prst="rect">
            <a:avLst/>
          </a:prstGeom>
        </p:spPr>
        <p:txBody>
          <a:bodyPr wrap="square">
            <a:spAutoFit/>
          </a:bodyPr>
          <a:lstStyle/>
          <a:p>
            <a:pPr algn="ctr">
              <a:lnSpc>
                <a:spcPct val="200000"/>
              </a:lnSpc>
            </a:pPr>
            <a:r>
              <a:rPr lang="en-US" b="1" dirty="0" smtClean="0">
                <a:latin typeface="Tahoma" pitchFamily="34" charset="0"/>
                <a:ea typeface="Tahoma" pitchFamily="34" charset="0"/>
                <a:cs typeface="Tahoma" pitchFamily="34" charset="0"/>
              </a:rPr>
              <a:t>RECORDS LIFE CYCLE </a:t>
            </a:r>
          </a:p>
          <a:p>
            <a:pPr algn="just">
              <a:lnSpc>
                <a:spcPct val="200000"/>
              </a:lnSpc>
            </a:pPr>
            <a:r>
              <a:rPr lang="en-US" b="1" dirty="0" smtClean="0">
                <a:latin typeface="Tahoma" pitchFamily="34" charset="0"/>
                <a:ea typeface="Tahoma" pitchFamily="34" charset="0"/>
                <a:cs typeface="Tahoma" pitchFamily="34" charset="0"/>
              </a:rPr>
              <a:t>Fig 1 </a:t>
            </a:r>
          </a:p>
          <a:p>
            <a:pPr algn="just">
              <a:lnSpc>
                <a:spcPct val="200000"/>
              </a:lnSpc>
            </a:pPr>
            <a:endParaRPr lang="en-US" b="1" dirty="0" smtClean="0">
              <a:latin typeface="Tahoma" pitchFamily="34" charset="0"/>
              <a:ea typeface="Tahoma" pitchFamily="34" charset="0"/>
              <a:cs typeface="Tahoma" pitchFamily="34" charset="0"/>
            </a:endParaRPr>
          </a:p>
          <a:p>
            <a:pPr algn="just">
              <a:lnSpc>
                <a:spcPct val="200000"/>
              </a:lnSpc>
            </a:pPr>
            <a:endParaRPr lang="en-US" b="1" dirty="0" smtClean="0">
              <a:latin typeface="Tahoma" pitchFamily="34" charset="0"/>
              <a:ea typeface="Tahoma" pitchFamily="34" charset="0"/>
              <a:cs typeface="Tahoma" pitchFamily="34" charset="0"/>
            </a:endParaRPr>
          </a:p>
        </p:txBody>
      </p:sp>
      <p:pic>
        <p:nvPicPr>
          <p:cNvPr id="5" name="Picture 4"/>
          <p:cNvPicPr/>
          <p:nvPr/>
        </p:nvPicPr>
        <p:blipFill>
          <a:blip r:embed="rId2"/>
          <a:srcRect/>
          <a:stretch>
            <a:fillRect/>
          </a:stretch>
        </p:blipFill>
        <p:spPr bwMode="auto">
          <a:xfrm>
            <a:off x="457200" y="2133600"/>
            <a:ext cx="7848600" cy="3505200"/>
          </a:xfrm>
          <a:prstGeom prst="rect">
            <a:avLst/>
          </a:prstGeom>
          <a:noFill/>
          <a:ln w="9525">
            <a:noFill/>
            <a:miter lim="800000"/>
            <a:headEnd/>
            <a:tailEnd/>
          </a:ln>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282</TotalTime>
  <Words>2786</Words>
  <Application>Microsoft Office PowerPoint</Application>
  <PresentationFormat>On-screen Show (4:3)</PresentationFormat>
  <Paragraphs>272</Paragraphs>
  <Slides>33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33</vt:i4>
      </vt:variant>
    </vt:vector>
  </HeadingPairs>
  <TitlesOfParts>
    <vt:vector size="39" baseType="lpstr">
      <vt:lpstr>Calibri</vt:lpstr>
      <vt:lpstr>Constantia</vt:lpstr>
      <vt:lpstr>Tahoma</vt:lpstr>
      <vt:lpstr>Times New Roman</vt:lpstr>
      <vt:lpstr>Wingdings 2</vt:lpstr>
      <vt:lpstr>Flow</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DELL</cp:lastModifiedBy>
  <cp:revision>34</cp:revision>
  <dcterms:created xsi:type="dcterms:W3CDTF">2022-01-21T12:29:16Z</dcterms:created>
  <dcterms:modified xsi:type="dcterms:W3CDTF">2022-02-08T10:06:48Z</dcterms:modified>
</cp:coreProperties>
</file>